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5707307" r:id="rId5"/>
    <p:sldId id="2145707308" r:id="rId6"/>
    <p:sldId id="2145706965" r:id="rId7"/>
    <p:sldId id="2145707324" r:id="rId8"/>
    <p:sldId id="2145707310" r:id="rId9"/>
    <p:sldId id="2145707316" r:id="rId10"/>
    <p:sldId id="2145707312" r:id="rId11"/>
    <p:sldId id="2145707317" r:id="rId12"/>
    <p:sldId id="2145707313" r:id="rId13"/>
    <p:sldId id="2145707318" r:id="rId14"/>
    <p:sldId id="2145707314" r:id="rId15"/>
    <p:sldId id="2145707319" r:id="rId16"/>
    <p:sldId id="2145707315" r:id="rId17"/>
    <p:sldId id="2145707320" r:id="rId18"/>
    <p:sldId id="2145707322" r:id="rId19"/>
    <p:sldId id="2145707323" r:id="rId20"/>
    <p:sldId id="2145707283" r:id="rId21"/>
    <p:sldId id="2145707321" r:id="rId22"/>
    <p:sldId id="2145707294" r:id="rId23"/>
    <p:sldId id="2145707311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syö koululounasta päivittäin, % 8. ja 9. luokan oppilaista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7951046384617401E-2"/>
          <c:y val="0.10959376317819822"/>
          <c:w val="0.95762265595144891"/>
          <c:h val="0.63526794613281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SOTKAnet!$B$2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SOTKAnet!$A$3:$A$20</c:f>
              <c:strCache>
                <c:ptCount val="18"/>
                <c:pt idx="0">
                  <c:v>Joroinen</c:v>
                </c:pt>
                <c:pt idx="1">
                  <c:v>Sonkajärvi</c:v>
                </c:pt>
                <c:pt idx="2">
                  <c:v>Vesanto</c:v>
                </c:pt>
                <c:pt idx="3">
                  <c:v>Rautalampi</c:v>
                </c:pt>
                <c:pt idx="4">
                  <c:v>Pielavesi</c:v>
                </c:pt>
                <c:pt idx="5">
                  <c:v>Vieremä</c:v>
                </c:pt>
                <c:pt idx="6">
                  <c:v>Kiuruvesi</c:v>
                </c:pt>
                <c:pt idx="7">
                  <c:v>Siilinjärvi</c:v>
                </c:pt>
                <c:pt idx="8">
                  <c:v>Tuusniemi</c:v>
                </c:pt>
                <c:pt idx="9">
                  <c:v>Koko maa</c:v>
                </c:pt>
                <c:pt idx="10">
                  <c:v>Pohjois-Savo</c:v>
                </c:pt>
                <c:pt idx="11">
                  <c:v>Lapinlahti</c:v>
                </c:pt>
                <c:pt idx="12">
                  <c:v>Kuopio</c:v>
                </c:pt>
                <c:pt idx="13">
                  <c:v>Leppävirta</c:v>
                </c:pt>
                <c:pt idx="14">
                  <c:v>Varkaus</c:v>
                </c:pt>
                <c:pt idx="15">
                  <c:v>Iisalmi</c:v>
                </c:pt>
                <c:pt idx="16">
                  <c:v>Suonenjoki</c:v>
                </c:pt>
                <c:pt idx="17">
                  <c:v>Keitele</c:v>
                </c:pt>
              </c:strCache>
            </c:strRef>
          </c:cat>
          <c:val>
            <c:numRef>
              <c:f>SOTKAnet!$B$3:$B$20</c:f>
              <c:numCache>
                <c:formatCode>General</c:formatCode>
                <c:ptCount val="18"/>
                <c:pt idx="0">
                  <c:v>8.8000000000000007</c:v>
                </c:pt>
                <c:pt idx="1">
                  <c:v>18.2</c:v>
                </c:pt>
                <c:pt idx="2">
                  <c:v>0</c:v>
                </c:pt>
                <c:pt idx="3">
                  <c:v>8.8000000000000007</c:v>
                </c:pt>
                <c:pt idx="4">
                  <c:v>31</c:v>
                </c:pt>
                <c:pt idx="5">
                  <c:v>37.1</c:v>
                </c:pt>
                <c:pt idx="6">
                  <c:v>40.1</c:v>
                </c:pt>
                <c:pt idx="7">
                  <c:v>39.799999999999997</c:v>
                </c:pt>
                <c:pt idx="8">
                  <c:v>27.3</c:v>
                </c:pt>
                <c:pt idx="9">
                  <c:v>34.4</c:v>
                </c:pt>
                <c:pt idx="10">
                  <c:v>38.200000000000003</c:v>
                </c:pt>
                <c:pt idx="11">
                  <c:v>17.8</c:v>
                </c:pt>
                <c:pt idx="12">
                  <c:v>41.2</c:v>
                </c:pt>
                <c:pt idx="13">
                  <c:v>48.1</c:v>
                </c:pt>
                <c:pt idx="14">
                  <c:v>50</c:v>
                </c:pt>
                <c:pt idx="15">
                  <c:v>31.3</c:v>
                </c:pt>
                <c:pt idx="16">
                  <c:v>52</c:v>
                </c:pt>
                <c:pt idx="17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B-4157-A40F-6027FB84E1F5}"/>
            </c:ext>
          </c:extLst>
        </c:ser>
        <c:ser>
          <c:idx val="1"/>
          <c:order val="1"/>
          <c:tx>
            <c:strRef>
              <c:f>SOTKAnet!$C$2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SOTKAnet!$A$3:$A$20</c:f>
              <c:strCache>
                <c:ptCount val="18"/>
                <c:pt idx="0">
                  <c:v>Joroinen</c:v>
                </c:pt>
                <c:pt idx="1">
                  <c:v>Sonkajärvi</c:v>
                </c:pt>
                <c:pt idx="2">
                  <c:v>Vesanto</c:v>
                </c:pt>
                <c:pt idx="3">
                  <c:v>Rautalampi</c:v>
                </c:pt>
                <c:pt idx="4">
                  <c:v>Pielavesi</c:v>
                </c:pt>
                <c:pt idx="5">
                  <c:v>Vieremä</c:v>
                </c:pt>
                <c:pt idx="6">
                  <c:v>Kiuruvesi</c:v>
                </c:pt>
                <c:pt idx="7">
                  <c:v>Siilinjärvi</c:v>
                </c:pt>
                <c:pt idx="8">
                  <c:v>Tuusniemi</c:v>
                </c:pt>
                <c:pt idx="9">
                  <c:v>Koko maa</c:v>
                </c:pt>
                <c:pt idx="10">
                  <c:v>Pohjois-Savo</c:v>
                </c:pt>
                <c:pt idx="11">
                  <c:v>Lapinlahti</c:v>
                </c:pt>
                <c:pt idx="12">
                  <c:v>Kuopio</c:v>
                </c:pt>
                <c:pt idx="13">
                  <c:v>Leppävirta</c:v>
                </c:pt>
                <c:pt idx="14">
                  <c:v>Varkaus</c:v>
                </c:pt>
                <c:pt idx="15">
                  <c:v>Iisalmi</c:v>
                </c:pt>
                <c:pt idx="16">
                  <c:v>Suonenjoki</c:v>
                </c:pt>
                <c:pt idx="17">
                  <c:v>Keitele</c:v>
                </c:pt>
              </c:strCache>
            </c:strRef>
          </c:cat>
          <c:val>
            <c:numRef>
              <c:f>SOTKAnet!$C$3:$C$20</c:f>
              <c:numCache>
                <c:formatCode>General</c:formatCode>
                <c:ptCount val="18"/>
                <c:pt idx="0">
                  <c:v>10</c:v>
                </c:pt>
                <c:pt idx="1">
                  <c:v>18.5</c:v>
                </c:pt>
                <c:pt idx="2">
                  <c:v>18.8</c:v>
                </c:pt>
                <c:pt idx="3">
                  <c:v>19.100000000000001</c:v>
                </c:pt>
                <c:pt idx="4">
                  <c:v>21.8</c:v>
                </c:pt>
                <c:pt idx="5">
                  <c:v>30.8</c:v>
                </c:pt>
                <c:pt idx="6">
                  <c:v>34.299999999999997</c:v>
                </c:pt>
                <c:pt idx="7">
                  <c:v>34.5</c:v>
                </c:pt>
                <c:pt idx="8">
                  <c:v>37.9</c:v>
                </c:pt>
                <c:pt idx="9">
                  <c:v>38</c:v>
                </c:pt>
                <c:pt idx="10">
                  <c:v>40.6</c:v>
                </c:pt>
                <c:pt idx="11">
                  <c:v>42.4</c:v>
                </c:pt>
                <c:pt idx="12">
                  <c:v>43.4</c:v>
                </c:pt>
                <c:pt idx="13">
                  <c:v>46.5</c:v>
                </c:pt>
                <c:pt idx="14">
                  <c:v>47.2</c:v>
                </c:pt>
                <c:pt idx="15">
                  <c:v>48.2</c:v>
                </c:pt>
                <c:pt idx="16">
                  <c:v>48.9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B-4157-A40F-6027FB84E1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468431"/>
        <c:axId val="573450191"/>
      </c:barChart>
      <c:catAx>
        <c:axId val="57346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450191"/>
        <c:crosses val="autoZero"/>
        <c:auto val="1"/>
        <c:lblAlgn val="ctr"/>
        <c:lblOffset val="100"/>
        <c:noMultiLvlLbl val="0"/>
      </c:catAx>
      <c:valAx>
        <c:axId val="57345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46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Koululounas on maultaan hyvää, %, 8. ja 9.lk.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'!$F$14</c:f>
              <c:strCache>
                <c:ptCount val="1"/>
                <c:pt idx="0">
                  <c:v>Koululounas on maultaan hyvää,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3B-4962-A3FD-D23E9291E4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93B-4962-A3FD-D23E9291E4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93B-4962-A3FD-D23E9291E4B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93B-4962-A3FD-D23E9291E4B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3B-4962-A3FD-D23E9291E4B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93B-4962-A3FD-D23E9291E4B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93B-4962-A3FD-D23E9291E4B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93B-4962-A3FD-D23E9291E4B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3B-4962-A3FD-D23E9291E4B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93B-4962-A3FD-D23E9291E4B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93B-4962-A3FD-D23E9291E4B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93B-4962-A3FD-D23E9291E4B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3B-4962-A3FD-D23E9291E4B0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93B-4962-A3FD-D23E9291E4B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93B-4962-A3FD-D23E9291E4B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3B-4962-A3FD-D23E9291E4B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93B-4962-A3FD-D23E9291E4B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3B-4962-A3FD-D23E9291E4B0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3B-4962-A3FD-D23E9291E4B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3B-4962-A3FD-D23E9291E4B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93B-4962-A3FD-D23E9291E4B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3B-4962-A3FD-D23E9291E4B0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93B-4962-A3FD-D23E9291E4B0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3B-4962-A3FD-D23E9291E4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'!$D$15:$E$55</c:f>
              <c:multiLvlStrCache>
                <c:ptCount val="41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  <c:pt idx="9">
                    <c:v>Sukupuoli: yhteensä</c:v>
                  </c:pt>
                  <c:pt idx="10">
                    <c:v>Pojat</c:v>
                  </c:pt>
                  <c:pt idx="11">
                    <c:v>Tytöt</c:v>
                  </c:pt>
                  <c:pt idx="12">
                    <c:v>Sukupuoli: yhteensä</c:v>
                  </c:pt>
                  <c:pt idx="13">
                    <c:v>Pojat</c:v>
                  </c:pt>
                  <c:pt idx="14">
                    <c:v>Tytöt</c:v>
                  </c:pt>
                  <c:pt idx="15">
                    <c:v>Sukupuoli: yhteensä</c:v>
                  </c:pt>
                  <c:pt idx="16">
                    <c:v>Pojat</c:v>
                  </c:pt>
                  <c:pt idx="17">
                    <c:v>Tytöt</c:v>
                  </c:pt>
                  <c:pt idx="18">
                    <c:v>Sukupuoli: yhteensä</c:v>
                  </c:pt>
                  <c:pt idx="19">
                    <c:v>Pojat</c:v>
                  </c:pt>
                  <c:pt idx="20">
                    <c:v>Tytöt</c:v>
                  </c:pt>
                  <c:pt idx="21">
                    <c:v>Sukupuoli: yhteensä</c:v>
                  </c:pt>
                  <c:pt idx="22">
                    <c:v>Pojat</c:v>
                  </c:pt>
                  <c:pt idx="23">
                    <c:v>Tytöt</c:v>
                  </c:pt>
                  <c:pt idx="24">
                    <c:v>Sukupuoli: yhteensä</c:v>
                  </c:pt>
                  <c:pt idx="25">
                    <c:v>Pojat</c:v>
                  </c:pt>
                  <c:pt idx="26">
                    <c:v>Tytöt</c:v>
                  </c:pt>
                  <c:pt idx="27">
                    <c:v>Sukupuoli: yhteensä</c:v>
                  </c:pt>
                  <c:pt idx="28">
                    <c:v>Sukupuoli: yhteensä</c:v>
                  </c:pt>
                  <c:pt idx="29">
                    <c:v>Pojat</c:v>
                  </c:pt>
                  <c:pt idx="30">
                    <c:v>Tytöt</c:v>
                  </c:pt>
                  <c:pt idx="31">
                    <c:v>Sukupuoli: yhteensä</c:v>
                  </c:pt>
                  <c:pt idx="32">
                    <c:v>Sukupuoli: yhteensä</c:v>
                  </c:pt>
                  <c:pt idx="33">
                    <c:v>Pojat</c:v>
                  </c:pt>
                  <c:pt idx="34">
                    <c:v>Tytöt</c:v>
                  </c:pt>
                  <c:pt idx="35">
                    <c:v>Sukupuoli: yhteensä</c:v>
                  </c:pt>
                  <c:pt idx="36">
                    <c:v>Sukupuoli: yhteensä</c:v>
                  </c:pt>
                  <c:pt idx="37">
                    <c:v>Pojat</c:v>
                  </c:pt>
                  <c:pt idx="38">
                    <c:v>Tytöt</c:v>
                  </c:pt>
                  <c:pt idx="39">
                    <c:v>Sukupuoli: yhteensä</c:v>
                  </c:pt>
                  <c:pt idx="40">
                    <c:v>Sukupuoli: yhteensä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  <c:pt idx="6">
                    <c:v>Iisalmi</c:v>
                  </c:pt>
                  <c:pt idx="9">
                    <c:v>Joroinen</c:v>
                  </c:pt>
                  <c:pt idx="12">
                    <c:v>Kiuruvesi</c:v>
                  </c:pt>
                  <c:pt idx="15">
                    <c:v>Kuopio</c:v>
                  </c:pt>
                  <c:pt idx="18">
                    <c:v>Lapinlahti</c:v>
                  </c:pt>
                  <c:pt idx="21">
                    <c:v>Leppävirta</c:v>
                  </c:pt>
                  <c:pt idx="24">
                    <c:v>Pielavesi</c:v>
                  </c:pt>
                  <c:pt idx="27">
                    <c:v>Rautalampi</c:v>
                  </c:pt>
                  <c:pt idx="28">
                    <c:v>Siilinjärvi</c:v>
                  </c:pt>
                  <c:pt idx="31">
                    <c:v>Sonkajärvi</c:v>
                  </c:pt>
                  <c:pt idx="32">
                    <c:v>Suonenjoki</c:v>
                  </c:pt>
                  <c:pt idx="35">
                    <c:v>Tuusniemi</c:v>
                  </c:pt>
                  <c:pt idx="36">
                    <c:v>Varkaus</c:v>
                  </c:pt>
                  <c:pt idx="39">
                    <c:v>Vesanto</c:v>
                  </c:pt>
                  <c:pt idx="40">
                    <c:v>Vieremä</c:v>
                  </c:pt>
                </c:lvl>
              </c:multiLvlStrCache>
            </c:multiLvlStrRef>
          </c:cat>
          <c:val>
            <c:numRef>
              <c:f>'Kouluterveyskyselyn aikasarjat '!$F$15:$F$55</c:f>
              <c:numCache>
                <c:formatCode>#\ ##0.0</c:formatCode>
                <c:ptCount val="41"/>
                <c:pt idx="0">
                  <c:v>39.4</c:v>
                </c:pt>
                <c:pt idx="1">
                  <c:v>42.3</c:v>
                </c:pt>
                <c:pt idx="2">
                  <c:v>36.6</c:v>
                </c:pt>
                <c:pt idx="3">
                  <c:v>40.1</c:v>
                </c:pt>
                <c:pt idx="4">
                  <c:v>43</c:v>
                </c:pt>
                <c:pt idx="5">
                  <c:v>37.4</c:v>
                </c:pt>
                <c:pt idx="6">
                  <c:v>37.6</c:v>
                </c:pt>
                <c:pt idx="7">
                  <c:v>42.9</c:v>
                </c:pt>
                <c:pt idx="8">
                  <c:v>32</c:v>
                </c:pt>
                <c:pt idx="9">
                  <c:v>75</c:v>
                </c:pt>
                <c:pt idx="10">
                  <c:v>77.5</c:v>
                </c:pt>
                <c:pt idx="11">
                  <c:v>72.5</c:v>
                </c:pt>
                <c:pt idx="12">
                  <c:v>53.3</c:v>
                </c:pt>
                <c:pt idx="13">
                  <c:v>48.6</c:v>
                </c:pt>
                <c:pt idx="14">
                  <c:v>57.6</c:v>
                </c:pt>
                <c:pt idx="15">
                  <c:v>34</c:v>
                </c:pt>
                <c:pt idx="16">
                  <c:v>35.4</c:v>
                </c:pt>
                <c:pt idx="17">
                  <c:v>32.4</c:v>
                </c:pt>
                <c:pt idx="18">
                  <c:v>28</c:v>
                </c:pt>
                <c:pt idx="19">
                  <c:v>32.5</c:v>
                </c:pt>
                <c:pt idx="20">
                  <c:v>23.4</c:v>
                </c:pt>
                <c:pt idx="21">
                  <c:v>38.700000000000003</c:v>
                </c:pt>
                <c:pt idx="22">
                  <c:v>45.3</c:v>
                </c:pt>
                <c:pt idx="23">
                  <c:v>31.8</c:v>
                </c:pt>
                <c:pt idx="24">
                  <c:v>51.9</c:v>
                </c:pt>
                <c:pt idx="25">
                  <c:v>58.5</c:v>
                </c:pt>
                <c:pt idx="26">
                  <c:v>44.7</c:v>
                </c:pt>
                <c:pt idx="27">
                  <c:v>51.1</c:v>
                </c:pt>
                <c:pt idx="28">
                  <c:v>46.7</c:v>
                </c:pt>
                <c:pt idx="29">
                  <c:v>49.8</c:v>
                </c:pt>
                <c:pt idx="30">
                  <c:v>43.9</c:v>
                </c:pt>
                <c:pt idx="31">
                  <c:v>53.7</c:v>
                </c:pt>
                <c:pt idx="32">
                  <c:v>28.9</c:v>
                </c:pt>
                <c:pt idx="33">
                  <c:v>35.9</c:v>
                </c:pt>
                <c:pt idx="34">
                  <c:v>23.5</c:v>
                </c:pt>
                <c:pt idx="35">
                  <c:v>56.9</c:v>
                </c:pt>
                <c:pt idx="36">
                  <c:v>46.8</c:v>
                </c:pt>
                <c:pt idx="37">
                  <c:v>50.8</c:v>
                </c:pt>
                <c:pt idx="38">
                  <c:v>43.5</c:v>
                </c:pt>
                <c:pt idx="39">
                  <c:v>71.900000000000006</c:v>
                </c:pt>
                <c:pt idx="40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B-4962-A3FD-D23E9291E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470160"/>
        <c:axId val="368470640"/>
      </c:barChart>
      <c:catAx>
        <c:axId val="3684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70640"/>
        <c:crosses val="autoZero"/>
        <c:auto val="1"/>
        <c:lblAlgn val="ctr"/>
        <c:lblOffset val="100"/>
        <c:noMultiLvlLbl val="0"/>
      </c:catAx>
      <c:valAx>
        <c:axId val="36847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7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Koululounasta</a:t>
            </a:r>
            <a:r>
              <a:rPr lang="en-US" b="1" dirty="0"/>
              <a:t> on </a:t>
            </a:r>
            <a:r>
              <a:rPr lang="en-US" b="1" dirty="0" err="1"/>
              <a:t>tarjolla</a:t>
            </a:r>
            <a:r>
              <a:rPr lang="en-US" b="1" dirty="0"/>
              <a:t> </a:t>
            </a:r>
            <a:r>
              <a:rPr lang="en-US" b="1" dirty="0" err="1"/>
              <a:t>riittävästi</a:t>
            </a:r>
            <a:r>
              <a:rPr lang="en-US" b="1" dirty="0"/>
              <a:t>, %, 8. ja 9.lk,</a:t>
            </a:r>
            <a:r>
              <a:rPr lang="en-US" b="1" baseline="0" dirty="0"/>
              <a:t> v. 2023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'!$C$13</c:f>
              <c:strCache>
                <c:ptCount val="1"/>
                <c:pt idx="0">
                  <c:v>Koululounasta on tarjolla riittävästi,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'!$B$14:$B$30</c:f>
              <c:strCache>
                <c:ptCount val="17"/>
                <c:pt idx="0">
                  <c:v>Sonkajärvi</c:v>
                </c:pt>
                <c:pt idx="1">
                  <c:v>Rautalampi</c:v>
                </c:pt>
                <c:pt idx="2">
                  <c:v>Vesanto</c:v>
                </c:pt>
                <c:pt idx="3">
                  <c:v>Iisalmi</c:v>
                </c:pt>
                <c:pt idx="4">
                  <c:v>Koko maa</c:v>
                </c:pt>
                <c:pt idx="5">
                  <c:v>Pielavesi</c:v>
                </c:pt>
                <c:pt idx="6">
                  <c:v>Siilinjärvi</c:v>
                </c:pt>
                <c:pt idx="7">
                  <c:v>Lapinlahti</c:v>
                </c:pt>
                <c:pt idx="8">
                  <c:v>Leppävirta</c:v>
                </c:pt>
                <c:pt idx="9">
                  <c:v>Pohjois-Savon hyvinvointialue</c:v>
                </c:pt>
                <c:pt idx="10">
                  <c:v>Kiuruvesi</c:v>
                </c:pt>
                <c:pt idx="11">
                  <c:v>Kuopio</c:v>
                </c:pt>
                <c:pt idx="12">
                  <c:v>Suonenjoki</c:v>
                </c:pt>
                <c:pt idx="13">
                  <c:v>Joroinen</c:v>
                </c:pt>
                <c:pt idx="14">
                  <c:v>Tuusniemi</c:v>
                </c:pt>
                <c:pt idx="15">
                  <c:v>Varkaus</c:v>
                </c:pt>
                <c:pt idx="16">
                  <c:v>Vieremä</c:v>
                </c:pt>
              </c:strCache>
            </c:strRef>
          </c:cat>
          <c:val>
            <c:numRef>
              <c:f>'Kouluterveyskyselyn aikasarjat '!$C$14:$C$30</c:f>
              <c:numCache>
                <c:formatCode>#\ ##0.0</c:formatCode>
                <c:ptCount val="17"/>
                <c:pt idx="0">
                  <c:v>61.1</c:v>
                </c:pt>
                <c:pt idx="1">
                  <c:v>65.2</c:v>
                </c:pt>
                <c:pt idx="2">
                  <c:v>71.900000000000006</c:v>
                </c:pt>
                <c:pt idx="3">
                  <c:v>72.2</c:v>
                </c:pt>
                <c:pt idx="4">
                  <c:v>72.900000000000006</c:v>
                </c:pt>
                <c:pt idx="5">
                  <c:v>74.7</c:v>
                </c:pt>
                <c:pt idx="6">
                  <c:v>75.099999999999994</c:v>
                </c:pt>
                <c:pt idx="7">
                  <c:v>75.900000000000006</c:v>
                </c:pt>
                <c:pt idx="8">
                  <c:v>76.599999999999994</c:v>
                </c:pt>
                <c:pt idx="9">
                  <c:v>77.7</c:v>
                </c:pt>
                <c:pt idx="10">
                  <c:v>77.7</c:v>
                </c:pt>
                <c:pt idx="11">
                  <c:v>78.5</c:v>
                </c:pt>
                <c:pt idx="12">
                  <c:v>82</c:v>
                </c:pt>
                <c:pt idx="13">
                  <c:v>86.1</c:v>
                </c:pt>
                <c:pt idx="14">
                  <c:v>86.2</c:v>
                </c:pt>
                <c:pt idx="15">
                  <c:v>87.2</c:v>
                </c:pt>
                <c:pt idx="16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6-4449-88C0-277AA66931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503471"/>
        <c:axId val="1871489551"/>
      </c:barChart>
      <c:catAx>
        <c:axId val="187150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89551"/>
        <c:crosses val="autoZero"/>
        <c:auto val="1"/>
        <c:lblAlgn val="ctr"/>
        <c:lblOffset val="100"/>
        <c:noMultiLvlLbl val="0"/>
      </c:catAx>
      <c:valAx>
        <c:axId val="187148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50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Koululounasta on tarjolla riittävästi, %, 8. ja</a:t>
            </a:r>
            <a:r>
              <a:rPr lang="en-US" b="1" baseline="0"/>
              <a:t> 9.lk v.s023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'!$F$12</c:f>
              <c:strCache>
                <c:ptCount val="1"/>
                <c:pt idx="0">
                  <c:v>Koululounasta on tarjolla riittävästi,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B-48BC-B8CE-7B681C4F58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0B-48BC-B8CE-7B681C4F588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0B-48BC-B8CE-7B681C4F588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E0B-48BC-B8CE-7B681C4F588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B-48BC-B8CE-7B681C4F588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E0B-48BC-B8CE-7B681C4F588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0B-48BC-B8CE-7B681C4F588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E0B-48BC-B8CE-7B681C4F588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B-48BC-B8CE-7B681C4F588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E0B-48BC-B8CE-7B681C4F588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0B-48BC-B8CE-7B681C4F588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E0B-48BC-B8CE-7B681C4F588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B-48BC-B8CE-7B681C4F588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E0B-48BC-B8CE-7B681C4F588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0B-48BC-B8CE-7B681C4F588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E0B-48BC-B8CE-7B681C4F588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0B-48BC-B8CE-7B681C4F588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E0B-48BC-B8CE-7B681C4F588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0B-48BC-B8CE-7B681C4F588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E0B-48BC-B8CE-7B681C4F588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0B-48BC-B8CE-7B681C4F588F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E0B-48BC-B8CE-7B681C4F588F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E0B-48BC-B8CE-7B681C4F588F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E0B-48BC-B8CE-7B681C4F58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'!$D$13:$E$53</c:f>
              <c:multiLvlStrCache>
                <c:ptCount val="41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  <c:pt idx="9">
                    <c:v>Sukupuoli: yhteensä</c:v>
                  </c:pt>
                  <c:pt idx="10">
                    <c:v>Pojat</c:v>
                  </c:pt>
                  <c:pt idx="11">
                    <c:v>Tytöt</c:v>
                  </c:pt>
                  <c:pt idx="12">
                    <c:v>Sukupuoli: yhteensä</c:v>
                  </c:pt>
                  <c:pt idx="13">
                    <c:v>Pojat</c:v>
                  </c:pt>
                  <c:pt idx="14">
                    <c:v>Tytöt</c:v>
                  </c:pt>
                  <c:pt idx="15">
                    <c:v>Sukupuoli: yhteensä</c:v>
                  </c:pt>
                  <c:pt idx="16">
                    <c:v>Pojat</c:v>
                  </c:pt>
                  <c:pt idx="17">
                    <c:v>Tytöt</c:v>
                  </c:pt>
                  <c:pt idx="18">
                    <c:v>Sukupuoli: yhteensä</c:v>
                  </c:pt>
                  <c:pt idx="19">
                    <c:v>Pojat</c:v>
                  </c:pt>
                  <c:pt idx="20">
                    <c:v>Tytöt</c:v>
                  </c:pt>
                  <c:pt idx="21">
                    <c:v>Sukupuoli: yhteensä</c:v>
                  </c:pt>
                  <c:pt idx="22">
                    <c:v>Pojat</c:v>
                  </c:pt>
                  <c:pt idx="23">
                    <c:v>Tytöt</c:v>
                  </c:pt>
                  <c:pt idx="24">
                    <c:v>Sukupuoli: yhteensä</c:v>
                  </c:pt>
                  <c:pt idx="25">
                    <c:v>Pojat</c:v>
                  </c:pt>
                  <c:pt idx="26">
                    <c:v>Tytöt</c:v>
                  </c:pt>
                  <c:pt idx="27">
                    <c:v>Sukupuoli: yhteensä</c:v>
                  </c:pt>
                  <c:pt idx="28">
                    <c:v>Sukupuoli: yhteensä</c:v>
                  </c:pt>
                  <c:pt idx="29">
                    <c:v>Pojat</c:v>
                  </c:pt>
                  <c:pt idx="30">
                    <c:v>Tytöt</c:v>
                  </c:pt>
                  <c:pt idx="31">
                    <c:v>Sukupuoli: yhteensä</c:v>
                  </c:pt>
                  <c:pt idx="32">
                    <c:v>Sukupuoli: yhteensä</c:v>
                  </c:pt>
                  <c:pt idx="33">
                    <c:v>Pojat</c:v>
                  </c:pt>
                  <c:pt idx="34">
                    <c:v>Tytöt</c:v>
                  </c:pt>
                  <c:pt idx="35">
                    <c:v>Sukupuoli: yhteensä</c:v>
                  </c:pt>
                  <c:pt idx="36">
                    <c:v>Sukupuoli: yhteensä</c:v>
                  </c:pt>
                  <c:pt idx="37">
                    <c:v>Pojat</c:v>
                  </c:pt>
                  <c:pt idx="38">
                    <c:v>Tytöt</c:v>
                  </c:pt>
                  <c:pt idx="39">
                    <c:v>Sukupuoli: yhteensä</c:v>
                  </c:pt>
                  <c:pt idx="40">
                    <c:v>Sukupuoli: yhteensä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  <c:pt idx="6">
                    <c:v>Iisalmi</c:v>
                  </c:pt>
                  <c:pt idx="9">
                    <c:v>Joroinen</c:v>
                  </c:pt>
                  <c:pt idx="12">
                    <c:v>Kiuruvesi</c:v>
                  </c:pt>
                  <c:pt idx="15">
                    <c:v>Kuopio</c:v>
                  </c:pt>
                  <c:pt idx="18">
                    <c:v>Lapinlahti</c:v>
                  </c:pt>
                  <c:pt idx="21">
                    <c:v>Leppävirta</c:v>
                  </c:pt>
                  <c:pt idx="24">
                    <c:v>Pielavesi</c:v>
                  </c:pt>
                  <c:pt idx="27">
                    <c:v>Rautalampi</c:v>
                  </c:pt>
                  <c:pt idx="28">
                    <c:v>Siilinjärvi</c:v>
                  </c:pt>
                  <c:pt idx="31">
                    <c:v>Sonkajärvi</c:v>
                  </c:pt>
                  <c:pt idx="32">
                    <c:v>Suonenjoki</c:v>
                  </c:pt>
                  <c:pt idx="35">
                    <c:v>Tuusniemi</c:v>
                  </c:pt>
                  <c:pt idx="36">
                    <c:v>Varkaus</c:v>
                  </c:pt>
                  <c:pt idx="39">
                    <c:v>Vesanto</c:v>
                  </c:pt>
                  <c:pt idx="40">
                    <c:v>Vieremä</c:v>
                  </c:pt>
                </c:lvl>
              </c:multiLvlStrCache>
            </c:multiLvlStrRef>
          </c:cat>
          <c:val>
            <c:numRef>
              <c:f>'Kouluterveyskyselyn aikasarjat '!$F$13:$F$53</c:f>
              <c:numCache>
                <c:formatCode>#\ ##0.0</c:formatCode>
                <c:ptCount val="41"/>
                <c:pt idx="0">
                  <c:v>72.900000000000006</c:v>
                </c:pt>
                <c:pt idx="1">
                  <c:v>73.5</c:v>
                </c:pt>
                <c:pt idx="2">
                  <c:v>72.400000000000006</c:v>
                </c:pt>
                <c:pt idx="3">
                  <c:v>77.7</c:v>
                </c:pt>
                <c:pt idx="4">
                  <c:v>79.099999999999994</c:v>
                </c:pt>
                <c:pt idx="5">
                  <c:v>76.400000000000006</c:v>
                </c:pt>
                <c:pt idx="6">
                  <c:v>72.2</c:v>
                </c:pt>
                <c:pt idx="7">
                  <c:v>75</c:v>
                </c:pt>
                <c:pt idx="8">
                  <c:v>69.3</c:v>
                </c:pt>
                <c:pt idx="9">
                  <c:v>86.1</c:v>
                </c:pt>
                <c:pt idx="10">
                  <c:v>89.7</c:v>
                </c:pt>
                <c:pt idx="11">
                  <c:v>82.5</c:v>
                </c:pt>
                <c:pt idx="12">
                  <c:v>77.7</c:v>
                </c:pt>
                <c:pt idx="13">
                  <c:v>78.400000000000006</c:v>
                </c:pt>
                <c:pt idx="14">
                  <c:v>78.099999999999994</c:v>
                </c:pt>
                <c:pt idx="15">
                  <c:v>78.5</c:v>
                </c:pt>
                <c:pt idx="16">
                  <c:v>79.400000000000006</c:v>
                </c:pt>
                <c:pt idx="17">
                  <c:v>77.599999999999994</c:v>
                </c:pt>
                <c:pt idx="18">
                  <c:v>75.900000000000006</c:v>
                </c:pt>
                <c:pt idx="19">
                  <c:v>73.8</c:v>
                </c:pt>
                <c:pt idx="20">
                  <c:v>78.2</c:v>
                </c:pt>
                <c:pt idx="21">
                  <c:v>76.599999999999994</c:v>
                </c:pt>
                <c:pt idx="22">
                  <c:v>76</c:v>
                </c:pt>
                <c:pt idx="23">
                  <c:v>78.5</c:v>
                </c:pt>
                <c:pt idx="24">
                  <c:v>74.7</c:v>
                </c:pt>
                <c:pt idx="25">
                  <c:v>65.900000000000006</c:v>
                </c:pt>
                <c:pt idx="26">
                  <c:v>84.2</c:v>
                </c:pt>
                <c:pt idx="27">
                  <c:v>65.2</c:v>
                </c:pt>
                <c:pt idx="28">
                  <c:v>75.099999999999994</c:v>
                </c:pt>
                <c:pt idx="29">
                  <c:v>80.8</c:v>
                </c:pt>
                <c:pt idx="30">
                  <c:v>69.099999999999994</c:v>
                </c:pt>
                <c:pt idx="31">
                  <c:v>61.1</c:v>
                </c:pt>
                <c:pt idx="32">
                  <c:v>82</c:v>
                </c:pt>
                <c:pt idx="33">
                  <c:v>84.2</c:v>
                </c:pt>
                <c:pt idx="34">
                  <c:v>80.400000000000006</c:v>
                </c:pt>
                <c:pt idx="35">
                  <c:v>86.2</c:v>
                </c:pt>
                <c:pt idx="36">
                  <c:v>87.2</c:v>
                </c:pt>
                <c:pt idx="37">
                  <c:v>89.8</c:v>
                </c:pt>
                <c:pt idx="38">
                  <c:v>85</c:v>
                </c:pt>
                <c:pt idx="39">
                  <c:v>71.900000000000006</c:v>
                </c:pt>
                <c:pt idx="40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B-48BC-B8CE-7B681C4F58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416880"/>
        <c:axId val="368417360"/>
      </c:barChart>
      <c:catAx>
        <c:axId val="3684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17360"/>
        <c:crosses val="autoZero"/>
        <c:auto val="1"/>
        <c:lblAlgn val="ctr"/>
        <c:lblOffset val="100"/>
        <c:noMultiLvlLbl val="0"/>
      </c:catAx>
      <c:valAx>
        <c:axId val="36841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1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Koululounas tarjotaan sopivaan aikaan, %, 8. ja 9.lk,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'!$C$16</c:f>
              <c:strCache>
                <c:ptCount val="1"/>
                <c:pt idx="0">
                  <c:v>Koululounas tarjotaan sopivaan aikaan,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'!$B$17:$B$33</c:f>
              <c:strCache>
                <c:ptCount val="17"/>
                <c:pt idx="0">
                  <c:v>Siilinjärvi</c:v>
                </c:pt>
                <c:pt idx="1">
                  <c:v>Iisalmi</c:v>
                </c:pt>
                <c:pt idx="2">
                  <c:v>Varkaus</c:v>
                </c:pt>
                <c:pt idx="3">
                  <c:v>Koko maa</c:v>
                </c:pt>
                <c:pt idx="4">
                  <c:v>Tuusniemi</c:v>
                </c:pt>
                <c:pt idx="5">
                  <c:v>Kuopio</c:v>
                </c:pt>
                <c:pt idx="6">
                  <c:v>Pohjois-Savon hyvinvointialue</c:v>
                </c:pt>
                <c:pt idx="7">
                  <c:v>Lapinlahti</c:v>
                </c:pt>
                <c:pt idx="8">
                  <c:v>Leppävirta</c:v>
                </c:pt>
                <c:pt idx="9">
                  <c:v>Kiuruvesi</c:v>
                </c:pt>
                <c:pt idx="10">
                  <c:v>Rautalampi</c:v>
                </c:pt>
                <c:pt idx="11">
                  <c:v>Sonkajärvi</c:v>
                </c:pt>
                <c:pt idx="12">
                  <c:v>Joroinen</c:v>
                </c:pt>
                <c:pt idx="13">
                  <c:v>Vesanto</c:v>
                </c:pt>
                <c:pt idx="14">
                  <c:v>Suonenjoki</c:v>
                </c:pt>
                <c:pt idx="15">
                  <c:v>Pielavesi</c:v>
                </c:pt>
                <c:pt idx="16">
                  <c:v>Vieremä</c:v>
                </c:pt>
              </c:strCache>
            </c:strRef>
          </c:cat>
          <c:val>
            <c:numRef>
              <c:f>'Kouluterveyskyselyn aikasarjat '!$C$17:$C$33</c:f>
              <c:numCache>
                <c:formatCode>#\ ##0.0</c:formatCode>
                <c:ptCount val="17"/>
                <c:pt idx="0">
                  <c:v>74.2</c:v>
                </c:pt>
                <c:pt idx="1">
                  <c:v>74.900000000000006</c:v>
                </c:pt>
                <c:pt idx="2">
                  <c:v>76.400000000000006</c:v>
                </c:pt>
                <c:pt idx="3">
                  <c:v>79.099999999999994</c:v>
                </c:pt>
                <c:pt idx="4">
                  <c:v>79.3</c:v>
                </c:pt>
                <c:pt idx="5">
                  <c:v>79.599999999999994</c:v>
                </c:pt>
                <c:pt idx="6">
                  <c:v>80.099999999999994</c:v>
                </c:pt>
                <c:pt idx="7">
                  <c:v>83.4</c:v>
                </c:pt>
                <c:pt idx="8">
                  <c:v>84.4</c:v>
                </c:pt>
                <c:pt idx="9">
                  <c:v>84.8</c:v>
                </c:pt>
                <c:pt idx="10">
                  <c:v>85.1</c:v>
                </c:pt>
                <c:pt idx="11">
                  <c:v>87</c:v>
                </c:pt>
                <c:pt idx="12">
                  <c:v>87.5</c:v>
                </c:pt>
                <c:pt idx="13">
                  <c:v>87.5</c:v>
                </c:pt>
                <c:pt idx="14">
                  <c:v>90</c:v>
                </c:pt>
                <c:pt idx="15">
                  <c:v>92.4</c:v>
                </c:pt>
                <c:pt idx="16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5-42DA-AB27-A74C6317A7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447791"/>
        <c:axId val="1871468911"/>
      </c:barChart>
      <c:catAx>
        <c:axId val="187144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68911"/>
        <c:crosses val="autoZero"/>
        <c:auto val="1"/>
        <c:lblAlgn val="ctr"/>
        <c:lblOffset val="100"/>
        <c:noMultiLvlLbl val="0"/>
      </c:catAx>
      <c:valAx>
        <c:axId val="187146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4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/>
              <a:t>Koululounas tarjotaan sopivaan aikaan, %, 8. ja</a:t>
            </a:r>
            <a:r>
              <a:rPr lang="fi-FI" b="1" baseline="0"/>
              <a:t> 9.lk v.2023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'!$F$10</c:f>
              <c:strCache>
                <c:ptCount val="1"/>
                <c:pt idx="0">
                  <c:v>Koululounas tarjotaan sopivaan aikaan,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BD-463C-BE5D-27384C4A1B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BD-463C-BE5D-27384C4A1B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BD-463C-BE5D-27384C4A1B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6BD-463C-BE5D-27384C4A1B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BD-463C-BE5D-27384C4A1B9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6BD-463C-BE5D-27384C4A1B9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BD-463C-BE5D-27384C4A1B9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6BD-463C-BE5D-27384C4A1B9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BD-463C-BE5D-27384C4A1B9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6BD-463C-BE5D-27384C4A1B9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6BD-463C-BE5D-27384C4A1B9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56BD-463C-BE5D-27384C4A1B9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BD-463C-BE5D-27384C4A1B90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6BD-463C-BE5D-27384C4A1B9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BD-463C-BE5D-27384C4A1B9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6BD-463C-BE5D-27384C4A1B9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6BD-463C-BE5D-27384C4A1B90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6BD-463C-BE5D-27384C4A1B9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6BD-463C-BE5D-27384C4A1B9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BD-463C-BE5D-27384C4A1B9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6BD-463C-BE5D-27384C4A1B90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6BD-463C-BE5D-27384C4A1B90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6BD-463C-BE5D-27384C4A1B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'!$D$11:$E$51</c:f>
              <c:multiLvlStrCache>
                <c:ptCount val="41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  <c:pt idx="9">
                    <c:v>Sukupuoli: yhteensä</c:v>
                  </c:pt>
                  <c:pt idx="10">
                    <c:v>Pojat</c:v>
                  </c:pt>
                  <c:pt idx="11">
                    <c:v>Tytöt</c:v>
                  </c:pt>
                  <c:pt idx="12">
                    <c:v>Sukupuoli: yhteensä</c:v>
                  </c:pt>
                  <c:pt idx="13">
                    <c:v>Pojat</c:v>
                  </c:pt>
                  <c:pt idx="14">
                    <c:v>Tytöt</c:v>
                  </c:pt>
                  <c:pt idx="15">
                    <c:v>Sukupuoli: yhteensä</c:v>
                  </c:pt>
                  <c:pt idx="16">
                    <c:v>Pojat</c:v>
                  </c:pt>
                  <c:pt idx="17">
                    <c:v>Tytöt</c:v>
                  </c:pt>
                  <c:pt idx="18">
                    <c:v>Sukupuoli: yhteensä</c:v>
                  </c:pt>
                  <c:pt idx="19">
                    <c:v>Pojat</c:v>
                  </c:pt>
                  <c:pt idx="20">
                    <c:v>Tytöt</c:v>
                  </c:pt>
                  <c:pt idx="21">
                    <c:v>Sukupuoli: yhteensä</c:v>
                  </c:pt>
                  <c:pt idx="22">
                    <c:v>Pojat</c:v>
                  </c:pt>
                  <c:pt idx="23">
                    <c:v>Tytöt</c:v>
                  </c:pt>
                  <c:pt idx="24">
                    <c:v>Sukupuoli: yhteensä</c:v>
                  </c:pt>
                  <c:pt idx="25">
                    <c:v>Pojat</c:v>
                  </c:pt>
                  <c:pt idx="26">
                    <c:v>Tytöt</c:v>
                  </c:pt>
                  <c:pt idx="27">
                    <c:v>Sukupuoli: yhteensä</c:v>
                  </c:pt>
                  <c:pt idx="28">
                    <c:v>Sukupuoli: yhteensä</c:v>
                  </c:pt>
                  <c:pt idx="29">
                    <c:v>Pojat</c:v>
                  </c:pt>
                  <c:pt idx="30">
                    <c:v>Tytöt</c:v>
                  </c:pt>
                  <c:pt idx="31">
                    <c:v>Sukupuoli: yhteensä</c:v>
                  </c:pt>
                  <c:pt idx="32">
                    <c:v>Sukupuoli: yhteensä</c:v>
                  </c:pt>
                  <c:pt idx="33">
                    <c:v>Pojat</c:v>
                  </c:pt>
                  <c:pt idx="34">
                    <c:v>Tytöt</c:v>
                  </c:pt>
                  <c:pt idx="35">
                    <c:v>Sukupuoli: yhteensä</c:v>
                  </c:pt>
                  <c:pt idx="36">
                    <c:v>Sukupuoli: yhteensä</c:v>
                  </c:pt>
                  <c:pt idx="37">
                    <c:v>Pojat</c:v>
                  </c:pt>
                  <c:pt idx="38">
                    <c:v>Tytöt</c:v>
                  </c:pt>
                  <c:pt idx="39">
                    <c:v>Sukupuoli: yhteensä</c:v>
                  </c:pt>
                  <c:pt idx="40">
                    <c:v>Sukupuoli: yhteensä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  <c:pt idx="6">
                    <c:v>Iisalmi</c:v>
                  </c:pt>
                  <c:pt idx="9">
                    <c:v>Joroinen</c:v>
                  </c:pt>
                  <c:pt idx="12">
                    <c:v>Kiuruvesi</c:v>
                  </c:pt>
                  <c:pt idx="15">
                    <c:v>Kuopio</c:v>
                  </c:pt>
                  <c:pt idx="18">
                    <c:v>Lapinlahti</c:v>
                  </c:pt>
                  <c:pt idx="21">
                    <c:v>Leppävirta</c:v>
                  </c:pt>
                  <c:pt idx="24">
                    <c:v>Pielavesi</c:v>
                  </c:pt>
                  <c:pt idx="27">
                    <c:v>Rautalampi</c:v>
                  </c:pt>
                  <c:pt idx="28">
                    <c:v>Siilinjärvi</c:v>
                  </c:pt>
                  <c:pt idx="31">
                    <c:v>Sonkajärvi</c:v>
                  </c:pt>
                  <c:pt idx="32">
                    <c:v>Suonenjoki</c:v>
                  </c:pt>
                  <c:pt idx="35">
                    <c:v>Tuusniemi</c:v>
                  </c:pt>
                  <c:pt idx="36">
                    <c:v>Varkaus</c:v>
                  </c:pt>
                  <c:pt idx="39">
                    <c:v>Vesanto</c:v>
                  </c:pt>
                  <c:pt idx="40">
                    <c:v>Vieremä</c:v>
                  </c:pt>
                </c:lvl>
              </c:multiLvlStrCache>
            </c:multiLvlStrRef>
          </c:cat>
          <c:val>
            <c:numRef>
              <c:f>'Kouluterveyskyselyn aikasarjat '!$F$11:$F$51</c:f>
              <c:numCache>
                <c:formatCode>#\ ##0.0</c:formatCode>
                <c:ptCount val="41"/>
                <c:pt idx="0">
                  <c:v>79.099999999999994</c:v>
                </c:pt>
                <c:pt idx="1">
                  <c:v>80.8</c:v>
                </c:pt>
                <c:pt idx="2">
                  <c:v>77.400000000000006</c:v>
                </c:pt>
                <c:pt idx="3">
                  <c:v>80.099999999999994</c:v>
                </c:pt>
                <c:pt idx="4">
                  <c:v>81.8</c:v>
                </c:pt>
                <c:pt idx="5">
                  <c:v>78.5</c:v>
                </c:pt>
                <c:pt idx="6">
                  <c:v>74.900000000000006</c:v>
                </c:pt>
                <c:pt idx="7">
                  <c:v>76.3</c:v>
                </c:pt>
                <c:pt idx="8">
                  <c:v>73.5</c:v>
                </c:pt>
                <c:pt idx="9">
                  <c:v>87.5</c:v>
                </c:pt>
                <c:pt idx="10">
                  <c:v>85</c:v>
                </c:pt>
                <c:pt idx="11">
                  <c:v>90</c:v>
                </c:pt>
                <c:pt idx="12">
                  <c:v>84.8</c:v>
                </c:pt>
                <c:pt idx="13">
                  <c:v>78.400000000000006</c:v>
                </c:pt>
                <c:pt idx="14">
                  <c:v>89.4</c:v>
                </c:pt>
                <c:pt idx="15">
                  <c:v>79.599999999999994</c:v>
                </c:pt>
                <c:pt idx="16">
                  <c:v>81</c:v>
                </c:pt>
                <c:pt idx="17">
                  <c:v>78.099999999999994</c:v>
                </c:pt>
                <c:pt idx="18">
                  <c:v>83.4</c:v>
                </c:pt>
                <c:pt idx="19">
                  <c:v>81</c:v>
                </c:pt>
                <c:pt idx="20">
                  <c:v>85.9</c:v>
                </c:pt>
                <c:pt idx="21">
                  <c:v>84.4</c:v>
                </c:pt>
                <c:pt idx="22">
                  <c:v>91.9</c:v>
                </c:pt>
                <c:pt idx="23">
                  <c:v>75.8</c:v>
                </c:pt>
                <c:pt idx="24">
                  <c:v>92.4</c:v>
                </c:pt>
                <c:pt idx="25">
                  <c:v>95.1</c:v>
                </c:pt>
                <c:pt idx="26">
                  <c:v>89.5</c:v>
                </c:pt>
                <c:pt idx="27">
                  <c:v>85.1</c:v>
                </c:pt>
                <c:pt idx="28">
                  <c:v>74.2</c:v>
                </c:pt>
                <c:pt idx="29">
                  <c:v>79.5</c:v>
                </c:pt>
                <c:pt idx="30">
                  <c:v>68.8</c:v>
                </c:pt>
                <c:pt idx="31">
                  <c:v>87</c:v>
                </c:pt>
                <c:pt idx="32">
                  <c:v>90</c:v>
                </c:pt>
                <c:pt idx="33">
                  <c:v>92.3</c:v>
                </c:pt>
                <c:pt idx="34">
                  <c:v>88.2</c:v>
                </c:pt>
                <c:pt idx="35">
                  <c:v>79.3</c:v>
                </c:pt>
                <c:pt idx="36">
                  <c:v>76.400000000000006</c:v>
                </c:pt>
                <c:pt idx="37">
                  <c:v>79.8</c:v>
                </c:pt>
                <c:pt idx="38">
                  <c:v>73.599999999999994</c:v>
                </c:pt>
                <c:pt idx="39">
                  <c:v>87.5</c:v>
                </c:pt>
                <c:pt idx="40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D-463C-BE5D-27384C4A1B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439440"/>
        <c:axId val="368441840"/>
      </c:barChart>
      <c:catAx>
        <c:axId val="36843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41840"/>
        <c:crosses val="autoZero"/>
        <c:auto val="1"/>
        <c:lblAlgn val="ctr"/>
        <c:lblOffset val="100"/>
        <c:noMultiLvlLbl val="0"/>
      </c:catAx>
      <c:valAx>
        <c:axId val="3684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3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Harvemmin kuin 6 päivänä viikossa hedelmiä, marjoja ja kasviksia syövät nuoret, %, 8. ja 9.lk,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'!$C$16</c:f>
              <c:strCache>
                <c:ptCount val="1"/>
                <c:pt idx="0">
                  <c:v>Harvemmin kuin 6 päivänä viikossa hedelmiä, marjoja ja kasviksia syövät nuoret,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'!$B$17:$B$33</c:f>
              <c:strCache>
                <c:ptCount val="17"/>
                <c:pt idx="0">
                  <c:v>Rautalampi</c:v>
                </c:pt>
                <c:pt idx="1">
                  <c:v>Kuopio</c:v>
                </c:pt>
                <c:pt idx="2">
                  <c:v>Vesanto</c:v>
                </c:pt>
                <c:pt idx="3">
                  <c:v>Suonenjoki</c:v>
                </c:pt>
                <c:pt idx="4">
                  <c:v>Varkaus</c:v>
                </c:pt>
                <c:pt idx="5">
                  <c:v>Koko maa</c:v>
                </c:pt>
                <c:pt idx="6">
                  <c:v>Pohjois-Savon hyvinvointialue</c:v>
                </c:pt>
                <c:pt idx="7">
                  <c:v>Siilinjärvi</c:v>
                </c:pt>
                <c:pt idx="8">
                  <c:v>Vieremä</c:v>
                </c:pt>
                <c:pt idx="9">
                  <c:v>Iisalmi</c:v>
                </c:pt>
                <c:pt idx="10">
                  <c:v>Pielavesi</c:v>
                </c:pt>
                <c:pt idx="11">
                  <c:v>Kiuruvesi</c:v>
                </c:pt>
                <c:pt idx="12">
                  <c:v>Lapinlahti</c:v>
                </c:pt>
                <c:pt idx="13">
                  <c:v>Leppävirta</c:v>
                </c:pt>
                <c:pt idx="14">
                  <c:v>Tuusniemi</c:v>
                </c:pt>
                <c:pt idx="15">
                  <c:v>Joroinen</c:v>
                </c:pt>
                <c:pt idx="16">
                  <c:v>Sonkajärvi</c:v>
                </c:pt>
              </c:strCache>
            </c:strRef>
          </c:cat>
          <c:val>
            <c:numRef>
              <c:f>'Kouluterveyskyselyn aikasarjat '!$C$17:$C$33</c:f>
              <c:numCache>
                <c:formatCode>#\ ##0.0</c:formatCode>
                <c:ptCount val="17"/>
                <c:pt idx="0">
                  <c:v>87</c:v>
                </c:pt>
                <c:pt idx="1">
                  <c:v>87.5</c:v>
                </c:pt>
                <c:pt idx="2">
                  <c:v>87.5</c:v>
                </c:pt>
                <c:pt idx="3">
                  <c:v>87.6</c:v>
                </c:pt>
                <c:pt idx="4">
                  <c:v>88.7</c:v>
                </c:pt>
                <c:pt idx="5">
                  <c:v>88.8</c:v>
                </c:pt>
                <c:pt idx="6">
                  <c:v>89.6</c:v>
                </c:pt>
                <c:pt idx="7">
                  <c:v>90</c:v>
                </c:pt>
                <c:pt idx="8">
                  <c:v>90.4</c:v>
                </c:pt>
                <c:pt idx="9">
                  <c:v>91.8</c:v>
                </c:pt>
                <c:pt idx="10">
                  <c:v>92.3</c:v>
                </c:pt>
                <c:pt idx="11">
                  <c:v>92.4</c:v>
                </c:pt>
                <c:pt idx="12">
                  <c:v>92.4</c:v>
                </c:pt>
                <c:pt idx="13">
                  <c:v>94.3</c:v>
                </c:pt>
                <c:pt idx="14">
                  <c:v>94.8</c:v>
                </c:pt>
                <c:pt idx="15">
                  <c:v>94.9</c:v>
                </c:pt>
                <c:pt idx="16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2-48F6-A199-93DD1FDCDC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1003168"/>
        <c:axId val="701006528"/>
      </c:barChart>
      <c:catAx>
        <c:axId val="7010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006528"/>
        <c:crosses val="autoZero"/>
        <c:auto val="1"/>
        <c:lblAlgn val="ctr"/>
        <c:lblOffset val="100"/>
        <c:noMultiLvlLbl val="0"/>
      </c:catAx>
      <c:valAx>
        <c:axId val="7010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0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Harvemmin kuin 6 päivänä viikossa hedelmiä, marjoja ja kasviksia syövät nuoret, %, v.2023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'!$D$19</c:f>
              <c:strCache>
                <c:ptCount val="1"/>
                <c:pt idx="0">
                  <c:v>Harvemmin kuin 6 päivänä viikossa hedelmiä, marjoja ja kasviksia syövät nuoret,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94-4FBE-BE63-110301B513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94-4FBE-BE63-110301B513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94-4FBE-BE63-110301B513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794-4FBE-BE63-110301B5134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94-4FBE-BE63-110301B5134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94-4FBE-BE63-110301B5134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94-4FBE-BE63-110301B5134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794-4FBE-BE63-110301B5134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94-4FBE-BE63-110301B5134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94-4FBE-BE63-110301B5134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94-4FBE-BE63-110301B5134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94-4FBE-BE63-110301B5134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94-4FBE-BE63-110301B5134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794-4FBE-BE63-110301B5134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794-4FBE-BE63-110301B5134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794-4FBE-BE63-110301B5134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94-4FBE-BE63-110301B5134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94-4FBE-BE63-110301B5134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794-4FBE-BE63-110301B5134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794-4FBE-BE63-110301B51343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94-4FBE-BE63-110301B51343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94-4FBE-BE63-110301B51343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794-4FBE-BE63-110301B51343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794-4FBE-BE63-110301B513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'!$B$20:$C$60</c:f>
              <c:multiLvlStrCache>
                <c:ptCount val="41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  <c:pt idx="9">
                    <c:v>Sukupuoli: yhteensä</c:v>
                  </c:pt>
                  <c:pt idx="10">
                    <c:v>Pojat</c:v>
                  </c:pt>
                  <c:pt idx="11">
                    <c:v>Tytöt</c:v>
                  </c:pt>
                  <c:pt idx="12">
                    <c:v>Sukupuoli: yhteensä</c:v>
                  </c:pt>
                  <c:pt idx="13">
                    <c:v>Pojat</c:v>
                  </c:pt>
                  <c:pt idx="14">
                    <c:v>Tytöt</c:v>
                  </c:pt>
                  <c:pt idx="15">
                    <c:v>Sukupuoli: yhteensä</c:v>
                  </c:pt>
                  <c:pt idx="16">
                    <c:v>Pojat</c:v>
                  </c:pt>
                  <c:pt idx="17">
                    <c:v>Tytöt</c:v>
                  </c:pt>
                  <c:pt idx="18">
                    <c:v>Sukupuoli: yhteensä</c:v>
                  </c:pt>
                  <c:pt idx="19">
                    <c:v>Pojat</c:v>
                  </c:pt>
                  <c:pt idx="20">
                    <c:v>Tytöt</c:v>
                  </c:pt>
                  <c:pt idx="21">
                    <c:v>Sukupuoli: yhteensä</c:v>
                  </c:pt>
                  <c:pt idx="22">
                    <c:v>Pojat</c:v>
                  </c:pt>
                  <c:pt idx="23">
                    <c:v>Tytöt</c:v>
                  </c:pt>
                  <c:pt idx="24">
                    <c:v>Sukupuoli: yhteensä</c:v>
                  </c:pt>
                  <c:pt idx="25">
                    <c:v>Pojat</c:v>
                  </c:pt>
                  <c:pt idx="26">
                    <c:v>Tytöt</c:v>
                  </c:pt>
                  <c:pt idx="27">
                    <c:v>Sukupuoli: yhteensä</c:v>
                  </c:pt>
                  <c:pt idx="28">
                    <c:v>Sukupuoli: yhteensä</c:v>
                  </c:pt>
                  <c:pt idx="29">
                    <c:v>Pojat</c:v>
                  </c:pt>
                  <c:pt idx="30">
                    <c:v>Tytöt</c:v>
                  </c:pt>
                  <c:pt idx="31">
                    <c:v>Sukupuoli: yhteensä</c:v>
                  </c:pt>
                  <c:pt idx="32">
                    <c:v>Sukupuoli: yhteensä</c:v>
                  </c:pt>
                  <c:pt idx="33">
                    <c:v>Pojat</c:v>
                  </c:pt>
                  <c:pt idx="34">
                    <c:v>Tytöt</c:v>
                  </c:pt>
                  <c:pt idx="35">
                    <c:v>Sukupuoli: yhteensä</c:v>
                  </c:pt>
                  <c:pt idx="36">
                    <c:v>Sukupuoli: yhteensä</c:v>
                  </c:pt>
                  <c:pt idx="37">
                    <c:v>Pojat</c:v>
                  </c:pt>
                  <c:pt idx="38">
                    <c:v>Tytöt</c:v>
                  </c:pt>
                  <c:pt idx="39">
                    <c:v>Sukupuoli: yhteensä</c:v>
                  </c:pt>
                  <c:pt idx="40">
                    <c:v>Sukupuoli: yhteensä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  <c:pt idx="6">
                    <c:v>Iisalmi</c:v>
                  </c:pt>
                  <c:pt idx="9">
                    <c:v>Joroinen</c:v>
                  </c:pt>
                  <c:pt idx="12">
                    <c:v>Kiuruvesi</c:v>
                  </c:pt>
                  <c:pt idx="15">
                    <c:v>Kuopio</c:v>
                  </c:pt>
                  <c:pt idx="18">
                    <c:v>Lapinlahti</c:v>
                  </c:pt>
                  <c:pt idx="21">
                    <c:v>Leppävirta</c:v>
                  </c:pt>
                  <c:pt idx="24">
                    <c:v>Pielavesi</c:v>
                  </c:pt>
                  <c:pt idx="27">
                    <c:v>Rautalampi</c:v>
                  </c:pt>
                  <c:pt idx="28">
                    <c:v>Siilinjärvi</c:v>
                  </c:pt>
                  <c:pt idx="31">
                    <c:v>Sonkajärvi</c:v>
                  </c:pt>
                  <c:pt idx="32">
                    <c:v>Suonenjoki</c:v>
                  </c:pt>
                  <c:pt idx="35">
                    <c:v>Tuusniemi</c:v>
                  </c:pt>
                  <c:pt idx="36">
                    <c:v>Varkaus</c:v>
                  </c:pt>
                  <c:pt idx="39">
                    <c:v>Vesanto</c:v>
                  </c:pt>
                  <c:pt idx="40">
                    <c:v>Vieremä</c:v>
                  </c:pt>
                </c:lvl>
              </c:multiLvlStrCache>
            </c:multiLvlStrRef>
          </c:cat>
          <c:val>
            <c:numRef>
              <c:f>'Kouluterveyskyselyn aikasarjat '!$D$20:$D$60</c:f>
              <c:numCache>
                <c:formatCode>#\ ##0.0</c:formatCode>
                <c:ptCount val="41"/>
                <c:pt idx="0">
                  <c:v>88.8</c:v>
                </c:pt>
                <c:pt idx="1">
                  <c:v>89.8</c:v>
                </c:pt>
                <c:pt idx="2">
                  <c:v>87.8</c:v>
                </c:pt>
                <c:pt idx="3">
                  <c:v>89.6</c:v>
                </c:pt>
                <c:pt idx="4">
                  <c:v>92.9</c:v>
                </c:pt>
                <c:pt idx="5">
                  <c:v>86.3</c:v>
                </c:pt>
                <c:pt idx="6">
                  <c:v>91.8</c:v>
                </c:pt>
                <c:pt idx="7">
                  <c:v>94.3</c:v>
                </c:pt>
                <c:pt idx="8">
                  <c:v>89.3</c:v>
                </c:pt>
                <c:pt idx="9">
                  <c:v>94.9</c:v>
                </c:pt>
                <c:pt idx="10">
                  <c:v>97.4</c:v>
                </c:pt>
                <c:pt idx="11">
                  <c:v>92.5</c:v>
                </c:pt>
                <c:pt idx="12">
                  <c:v>92.4</c:v>
                </c:pt>
                <c:pt idx="13">
                  <c:v>94.6</c:v>
                </c:pt>
                <c:pt idx="14">
                  <c:v>90.9</c:v>
                </c:pt>
                <c:pt idx="15">
                  <c:v>87.5</c:v>
                </c:pt>
                <c:pt idx="16">
                  <c:v>90.5</c:v>
                </c:pt>
                <c:pt idx="17">
                  <c:v>84.4</c:v>
                </c:pt>
                <c:pt idx="18">
                  <c:v>92.4</c:v>
                </c:pt>
                <c:pt idx="19">
                  <c:v>97.5</c:v>
                </c:pt>
                <c:pt idx="20">
                  <c:v>87.2</c:v>
                </c:pt>
                <c:pt idx="21">
                  <c:v>94.3</c:v>
                </c:pt>
                <c:pt idx="22">
                  <c:v>96</c:v>
                </c:pt>
                <c:pt idx="23">
                  <c:v>92.2</c:v>
                </c:pt>
                <c:pt idx="24">
                  <c:v>92.3</c:v>
                </c:pt>
                <c:pt idx="25">
                  <c:v>92.7</c:v>
                </c:pt>
                <c:pt idx="26">
                  <c:v>91.9</c:v>
                </c:pt>
                <c:pt idx="27">
                  <c:v>87</c:v>
                </c:pt>
                <c:pt idx="28">
                  <c:v>90</c:v>
                </c:pt>
                <c:pt idx="29">
                  <c:v>92.8</c:v>
                </c:pt>
                <c:pt idx="30">
                  <c:v>87.1</c:v>
                </c:pt>
                <c:pt idx="31">
                  <c:v>96.2</c:v>
                </c:pt>
                <c:pt idx="32">
                  <c:v>87.6</c:v>
                </c:pt>
                <c:pt idx="33">
                  <c:v>92.1</c:v>
                </c:pt>
                <c:pt idx="34">
                  <c:v>84.3</c:v>
                </c:pt>
                <c:pt idx="35">
                  <c:v>94.8</c:v>
                </c:pt>
                <c:pt idx="36">
                  <c:v>88.7</c:v>
                </c:pt>
                <c:pt idx="37">
                  <c:v>94.1</c:v>
                </c:pt>
                <c:pt idx="38">
                  <c:v>84.4</c:v>
                </c:pt>
                <c:pt idx="39">
                  <c:v>87.5</c:v>
                </c:pt>
                <c:pt idx="40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4-4FBE-BE63-110301B51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5770575"/>
        <c:axId val="1345776815"/>
      </c:barChart>
      <c:catAx>
        <c:axId val="134577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45776815"/>
        <c:crosses val="autoZero"/>
        <c:auto val="1"/>
        <c:lblAlgn val="ctr"/>
        <c:lblOffset val="100"/>
        <c:noMultiLvlLbl val="0"/>
      </c:catAx>
      <c:valAx>
        <c:axId val="134577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4577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baseline="0">
                <a:effectLst/>
              </a:rPr>
              <a:t>Harvemmin kuin 6 päivänä viikossa hedelmiä, marjoja ja kasviksia syövät nuoret, % (2023)</a:t>
            </a:r>
            <a:endParaRPr lang="fi-FI" sz="14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'kasvikset, marjat, hedelmät'!$Q$1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'kasvikset, marjat, hedelmät'!$O$2:$P$7</c:f>
              <c:multiLvlStrCache>
                <c:ptCount val="6"/>
                <c:lvl>
                  <c:pt idx="0">
                    <c:v>Pohjois-Savon hyvinvointialue</c:v>
                  </c:pt>
                  <c:pt idx="1">
                    <c:v>Koko maa</c:v>
                  </c:pt>
                  <c:pt idx="2">
                    <c:v>Pohjois-Savon hyvinvointialue</c:v>
                  </c:pt>
                  <c:pt idx="3">
                    <c:v>Koko maa</c:v>
                  </c:pt>
                  <c:pt idx="4">
                    <c:v>Pohjois-Savon hyvinvointialue</c:v>
                  </c:pt>
                  <c:pt idx="5">
                    <c:v>Koko maa</c:v>
                  </c:pt>
                </c:lvl>
                <c:lvl>
                  <c:pt idx="0">
                    <c:v>Perusopetus 8. ja 9. lk</c:v>
                  </c:pt>
                  <c:pt idx="2">
                    <c:v>Lukio</c:v>
                  </c:pt>
                  <c:pt idx="4">
                    <c:v>Ammatillinen oppilaitos</c:v>
                  </c:pt>
                </c:lvl>
              </c:multiLvlStrCache>
            </c:multiLvlStrRef>
          </c:cat>
          <c:val>
            <c:numRef>
              <c:f>'kasvikset, marjat, hedelmät'!$Q$2:$Q$7</c:f>
              <c:numCache>
                <c:formatCode>#\ ##0.0</c:formatCode>
                <c:ptCount val="6"/>
                <c:pt idx="0" formatCode="General">
                  <c:v>89.6</c:v>
                </c:pt>
                <c:pt idx="1">
                  <c:v>88.8</c:v>
                </c:pt>
                <c:pt idx="2" formatCode="General">
                  <c:v>86.2</c:v>
                </c:pt>
                <c:pt idx="3" formatCode="General">
                  <c:v>86.4</c:v>
                </c:pt>
                <c:pt idx="4" formatCode="General">
                  <c:v>95</c:v>
                </c:pt>
                <c:pt idx="5" formatCode="General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5-46AE-B1A8-65C3F0A499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8926824"/>
        <c:axId val="758922144"/>
      </c:barChart>
      <c:catAx>
        <c:axId val="75892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8922144"/>
        <c:crosses val="autoZero"/>
        <c:auto val="1"/>
        <c:lblAlgn val="ctr"/>
        <c:lblOffset val="100"/>
        <c:noMultiLvlLbl val="0"/>
      </c:catAx>
      <c:valAx>
        <c:axId val="75892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892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Ei syö aamupalaa joka arkiaamu, %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'!$D$15</c:f>
              <c:strCache>
                <c:ptCount val="1"/>
                <c:pt idx="0">
                  <c:v>Ei syö aamupalaa joka arkiaamu,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5A-40A5-920E-C1C05EB4A81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5A-40A5-920E-C1C05EB4A8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5A-40A5-920E-C1C05EB4A81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5A-40A5-920E-C1C05EB4A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'!$B$16:$C$21</c:f>
              <c:multiLvlStrCache>
                <c:ptCount val="6"/>
                <c:lvl>
                  <c:pt idx="0">
                    <c:v>Perusopetus 8. ja 9. lk</c:v>
                  </c:pt>
                  <c:pt idx="1">
                    <c:v>Lukio</c:v>
                  </c:pt>
                  <c:pt idx="2">
                    <c:v>Ammatillinen oppilaitos</c:v>
                  </c:pt>
                  <c:pt idx="3">
                    <c:v>Perusopetus 8. ja 9. lk</c:v>
                  </c:pt>
                  <c:pt idx="4">
                    <c:v>Lukio</c:v>
                  </c:pt>
                  <c:pt idx="5">
                    <c:v>Ammatillinen oppilaitos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</c:lvl>
              </c:multiLvlStrCache>
            </c:multiLvlStrRef>
          </c:cat>
          <c:val>
            <c:numRef>
              <c:f>'Kouluterveyskyselyn aikasarjat '!$D$16:$D$21</c:f>
              <c:numCache>
                <c:formatCode>#\ ##0.0</c:formatCode>
                <c:ptCount val="6"/>
                <c:pt idx="0">
                  <c:v>42.1</c:v>
                </c:pt>
                <c:pt idx="1">
                  <c:v>37</c:v>
                </c:pt>
                <c:pt idx="2">
                  <c:v>52.6</c:v>
                </c:pt>
                <c:pt idx="3">
                  <c:v>42.1</c:v>
                </c:pt>
                <c:pt idx="4">
                  <c:v>36.5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A-40A5-920E-C1C05EB4A8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8432512"/>
        <c:axId val="938433472"/>
      </c:barChart>
      <c:catAx>
        <c:axId val="9384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8433472"/>
        <c:crosses val="autoZero"/>
        <c:auto val="1"/>
        <c:lblAlgn val="ctr"/>
        <c:lblOffset val="100"/>
        <c:noMultiLvlLbl val="0"/>
      </c:catAx>
      <c:valAx>
        <c:axId val="9384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843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syö koululounasta päivittäin, %, v.2023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'!$D$13</c:f>
              <c:strCache>
                <c:ptCount val="1"/>
                <c:pt idx="0">
                  <c:v>Ei syö koululounasta päivittäin,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E-4636-BEE6-A0D57D31FB0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E-4636-BEE6-A0D57D31FB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05E-4636-BEE6-A0D57D31FB0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05E-4636-BEE6-A0D57D31FB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'!$B$14:$C$19</c:f>
              <c:multiLvlStrCache>
                <c:ptCount val="6"/>
                <c:lvl>
                  <c:pt idx="0">
                    <c:v>Perusopetus 8. ja 9. lk</c:v>
                  </c:pt>
                  <c:pt idx="1">
                    <c:v>Lukio</c:v>
                  </c:pt>
                  <c:pt idx="2">
                    <c:v>Ammatillinen oppilaitos</c:v>
                  </c:pt>
                  <c:pt idx="3">
                    <c:v>Perusopetus 8. ja 9. lk</c:v>
                  </c:pt>
                  <c:pt idx="4">
                    <c:v>Lukio</c:v>
                  </c:pt>
                  <c:pt idx="5">
                    <c:v>Ammatillinen oppilaitos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</c:lvl>
              </c:multiLvlStrCache>
            </c:multiLvlStrRef>
          </c:cat>
          <c:val>
            <c:numRef>
              <c:f>'Kouluterveyskyselyn aikasarjat '!$D$14:$D$19</c:f>
              <c:numCache>
                <c:formatCode>#\ ##0.0</c:formatCode>
                <c:ptCount val="6"/>
                <c:pt idx="0">
                  <c:v>38</c:v>
                </c:pt>
                <c:pt idx="1">
                  <c:v>31.4</c:v>
                </c:pt>
                <c:pt idx="2">
                  <c:v>38.799999999999997</c:v>
                </c:pt>
                <c:pt idx="3">
                  <c:v>40.6</c:v>
                </c:pt>
                <c:pt idx="4">
                  <c:v>33.799999999999997</c:v>
                </c:pt>
                <c:pt idx="5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E-4636-BEE6-A0D57D31FB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3977296"/>
        <c:axId val="943986896"/>
      </c:barChart>
      <c:catAx>
        <c:axId val="94397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3986896"/>
        <c:crosses val="autoZero"/>
        <c:auto val="1"/>
        <c:lblAlgn val="ctr"/>
        <c:lblOffset val="100"/>
        <c:noMultiLvlLbl val="0"/>
      </c:catAx>
      <c:valAx>
        <c:axId val="94398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397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baseline="0">
                <a:effectLst/>
              </a:rPr>
              <a:t>Ei syö koululounasta päivittäin, % 8. ja 9. luokan oppilaista, PSHVA</a:t>
            </a:r>
            <a:endParaRPr lang="fi-FI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'ei syö koululounasta'!$I$3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syö koululounasta'!$J$2:$L$2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syö koululounasta'!$J$3:$L$3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38</c:v>
                </c:pt>
                <c:pt idx="2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C-4250-A76F-4D7D34D1E407}"/>
            </c:ext>
          </c:extLst>
        </c:ser>
        <c:ser>
          <c:idx val="1"/>
          <c:order val="1"/>
          <c:tx>
            <c:strRef>
              <c:f>'ei syö koululounasta'!$I$4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syö koululounasta'!$J$2:$L$2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syö koululounasta'!$J$4:$L$4</c:f>
              <c:numCache>
                <c:formatCode>General</c:formatCode>
                <c:ptCount val="3"/>
                <c:pt idx="0">
                  <c:v>38.6</c:v>
                </c:pt>
                <c:pt idx="1">
                  <c:v>38.200000000000003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C-4250-A76F-4D7D34D1E407}"/>
            </c:ext>
          </c:extLst>
        </c:ser>
        <c:ser>
          <c:idx val="2"/>
          <c:order val="2"/>
          <c:tx>
            <c:strRef>
              <c:f>'ei syö koululounasta'!$I$5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syö koululounasta'!$J$2:$L$2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syö koululounasta'!$J$5:$L$5</c:f>
              <c:numCache>
                <c:formatCode>General</c:formatCode>
                <c:ptCount val="3"/>
                <c:pt idx="0">
                  <c:v>37.799999999999997</c:v>
                </c:pt>
                <c:pt idx="1">
                  <c:v>38.200000000000003</c:v>
                </c:pt>
                <c:pt idx="2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7C-4250-A76F-4D7D34D1E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9796368"/>
        <c:axId val="489796728"/>
      </c:barChart>
      <c:catAx>
        <c:axId val="48979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9796728"/>
        <c:crosses val="autoZero"/>
        <c:auto val="1"/>
        <c:lblAlgn val="ctr"/>
        <c:lblOffset val="100"/>
        <c:noMultiLvlLbl val="0"/>
      </c:catAx>
      <c:valAx>
        <c:axId val="489796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979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Ruokatottumukset ja kouluruokailu 2023,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Koonnit!$BO$4</c:f>
              <c:strCache>
                <c:ptCount val="1"/>
                <c:pt idx="0">
                  <c:v>Perusopetus 8. ja 9. lk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Koonnit!$BN$5:$BN$19</c:f>
              <c:strCache>
                <c:ptCount val="15"/>
                <c:pt idx="0">
                  <c:v>Ei syö aamupalaa joka arkiaamu, %</c:v>
                </c:pt>
                <c:pt idx="1">
                  <c:v>Ei syö koululounasta päivittäin, %</c:v>
                </c:pt>
                <c:pt idx="2">
                  <c:v>Harvemmin kuin 6 päivänä viikossa hedelmiä, marjoja ja kasviksia syövät nuoret, %</c:v>
                </c:pt>
                <c:pt idx="3">
                  <c:v>Harvemmin kuin 6 päivänä viikossa hedelmiä tai marjoja syövät nuoret, %</c:v>
                </c:pt>
                <c:pt idx="4">
                  <c:v>Harvemmin kuin 6 päivänä viikossa kasviksia syövät nuoret, %</c:v>
                </c:pt>
                <c:pt idx="5">
                  <c:v>Juo energiajuomaa lähes päivittäin, %</c:v>
                </c:pt>
                <c:pt idx="6">
                  <c:v>Juo sokeritonta limsaa tai sokeritonta mehua lähes päivittäin, %</c:v>
                </c:pt>
                <c:pt idx="7">
                  <c:v>Juo sokeroitua limsaa tai mehua lähes päivittäin, %</c:v>
                </c:pt>
                <c:pt idx="8">
                  <c:v>Karkkia, suklaata, sokeroitua limsaa tai sokeroitua mehua lähes päivittäin käyttävät, %</c:v>
                </c:pt>
                <c:pt idx="9">
                  <c:v>Koululounaan syömiseen on varattu tarpeeksi aikaa, %</c:v>
                </c:pt>
                <c:pt idx="10">
                  <c:v>Koululounas on laadultaan hyvää, %</c:v>
                </c:pt>
                <c:pt idx="11">
                  <c:v>Koululounas on maultaan hyvää, %</c:v>
                </c:pt>
                <c:pt idx="12">
                  <c:v>Koululounasta on tarjolla riittävästi, %</c:v>
                </c:pt>
                <c:pt idx="13">
                  <c:v>Koululounas tarjotaan sopivaan aikaan, %</c:v>
                </c:pt>
                <c:pt idx="14">
                  <c:v>Syö karkkia tai suklaata lähes päivittäin, %</c:v>
                </c:pt>
              </c:strCache>
            </c:strRef>
          </c:cat>
          <c:val>
            <c:numRef>
              <c:f>Koonnit!$BO$5:$BO$19</c:f>
              <c:numCache>
                <c:formatCode>#\ ##0.0</c:formatCode>
                <c:ptCount val="15"/>
                <c:pt idx="0">
                  <c:v>42.1</c:v>
                </c:pt>
                <c:pt idx="1">
                  <c:v>40.6</c:v>
                </c:pt>
                <c:pt idx="2">
                  <c:v>89.6</c:v>
                </c:pt>
                <c:pt idx="3">
                  <c:v>78.2</c:v>
                </c:pt>
                <c:pt idx="4">
                  <c:v>84.5</c:v>
                </c:pt>
                <c:pt idx="5">
                  <c:v>7.3</c:v>
                </c:pt>
                <c:pt idx="6">
                  <c:v>5.2</c:v>
                </c:pt>
                <c:pt idx="7">
                  <c:v>5.7</c:v>
                </c:pt>
                <c:pt idx="8">
                  <c:v>8.1</c:v>
                </c:pt>
                <c:pt idx="9">
                  <c:v>75.2</c:v>
                </c:pt>
                <c:pt idx="10">
                  <c:v>38.5</c:v>
                </c:pt>
                <c:pt idx="11">
                  <c:v>40.1</c:v>
                </c:pt>
                <c:pt idx="12">
                  <c:v>77.7</c:v>
                </c:pt>
                <c:pt idx="13">
                  <c:v>80.099999999999994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B-4E30-AC20-DBC712439AA3}"/>
            </c:ext>
          </c:extLst>
        </c:ser>
        <c:ser>
          <c:idx val="1"/>
          <c:order val="1"/>
          <c:tx>
            <c:strRef>
              <c:f>Koonnit!$BP$4</c:f>
              <c:strCache>
                <c:ptCount val="1"/>
                <c:pt idx="0">
                  <c:v>Lukio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Koonnit!$BN$5:$BN$19</c:f>
              <c:strCache>
                <c:ptCount val="15"/>
                <c:pt idx="0">
                  <c:v>Ei syö aamupalaa joka arkiaamu, %</c:v>
                </c:pt>
                <c:pt idx="1">
                  <c:v>Ei syö koululounasta päivittäin, %</c:v>
                </c:pt>
                <c:pt idx="2">
                  <c:v>Harvemmin kuin 6 päivänä viikossa hedelmiä, marjoja ja kasviksia syövät nuoret, %</c:v>
                </c:pt>
                <c:pt idx="3">
                  <c:v>Harvemmin kuin 6 päivänä viikossa hedelmiä tai marjoja syövät nuoret, %</c:v>
                </c:pt>
                <c:pt idx="4">
                  <c:v>Harvemmin kuin 6 päivänä viikossa kasviksia syövät nuoret, %</c:v>
                </c:pt>
                <c:pt idx="5">
                  <c:v>Juo energiajuomaa lähes päivittäin, %</c:v>
                </c:pt>
                <c:pt idx="6">
                  <c:v>Juo sokeritonta limsaa tai sokeritonta mehua lähes päivittäin, %</c:v>
                </c:pt>
                <c:pt idx="7">
                  <c:v>Juo sokeroitua limsaa tai mehua lähes päivittäin, %</c:v>
                </c:pt>
                <c:pt idx="8">
                  <c:v>Karkkia, suklaata, sokeroitua limsaa tai sokeroitua mehua lähes päivittäin käyttävät, %</c:v>
                </c:pt>
                <c:pt idx="9">
                  <c:v>Koululounaan syömiseen on varattu tarpeeksi aikaa, %</c:v>
                </c:pt>
                <c:pt idx="10">
                  <c:v>Koululounas on laadultaan hyvää, %</c:v>
                </c:pt>
                <c:pt idx="11">
                  <c:v>Koululounas on maultaan hyvää, %</c:v>
                </c:pt>
                <c:pt idx="12">
                  <c:v>Koululounasta on tarjolla riittävästi, %</c:v>
                </c:pt>
                <c:pt idx="13">
                  <c:v>Koululounas tarjotaan sopivaan aikaan, %</c:v>
                </c:pt>
                <c:pt idx="14">
                  <c:v>Syö karkkia tai suklaata lähes päivittäin, %</c:v>
                </c:pt>
              </c:strCache>
            </c:strRef>
          </c:cat>
          <c:val>
            <c:numRef>
              <c:f>Koonnit!$BP$5:$BP$19</c:f>
              <c:numCache>
                <c:formatCode>#\ ##0.0</c:formatCode>
                <c:ptCount val="15"/>
                <c:pt idx="0">
                  <c:v>36.5</c:v>
                </c:pt>
                <c:pt idx="1">
                  <c:v>33.799999999999997</c:v>
                </c:pt>
                <c:pt idx="2">
                  <c:v>86.2</c:v>
                </c:pt>
                <c:pt idx="3">
                  <c:v>74.3</c:v>
                </c:pt>
                <c:pt idx="4">
                  <c:v>78.099999999999994</c:v>
                </c:pt>
                <c:pt idx="5">
                  <c:v>6.1</c:v>
                </c:pt>
                <c:pt idx="6">
                  <c:v>6.3</c:v>
                </c:pt>
                <c:pt idx="7">
                  <c:v>4.4000000000000004</c:v>
                </c:pt>
                <c:pt idx="8">
                  <c:v>8</c:v>
                </c:pt>
                <c:pt idx="9">
                  <c:v>78.2</c:v>
                </c:pt>
                <c:pt idx="10">
                  <c:v>54.7</c:v>
                </c:pt>
                <c:pt idx="11">
                  <c:v>51.7</c:v>
                </c:pt>
                <c:pt idx="12">
                  <c:v>89.2</c:v>
                </c:pt>
                <c:pt idx="13">
                  <c:v>88.2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B-4E30-AC20-DBC712439AA3}"/>
            </c:ext>
          </c:extLst>
        </c:ser>
        <c:ser>
          <c:idx val="2"/>
          <c:order val="2"/>
          <c:tx>
            <c:strRef>
              <c:f>Koonnit!$BQ$4</c:f>
              <c:strCache>
                <c:ptCount val="1"/>
                <c:pt idx="0">
                  <c:v>Ammatillinen oppilaitos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Koonnit!$BN$5:$BN$19</c:f>
              <c:strCache>
                <c:ptCount val="15"/>
                <c:pt idx="0">
                  <c:v>Ei syö aamupalaa joka arkiaamu, %</c:v>
                </c:pt>
                <c:pt idx="1">
                  <c:v>Ei syö koululounasta päivittäin, %</c:v>
                </c:pt>
                <c:pt idx="2">
                  <c:v>Harvemmin kuin 6 päivänä viikossa hedelmiä, marjoja ja kasviksia syövät nuoret, %</c:v>
                </c:pt>
                <c:pt idx="3">
                  <c:v>Harvemmin kuin 6 päivänä viikossa hedelmiä tai marjoja syövät nuoret, %</c:v>
                </c:pt>
                <c:pt idx="4">
                  <c:v>Harvemmin kuin 6 päivänä viikossa kasviksia syövät nuoret, %</c:v>
                </c:pt>
                <c:pt idx="5">
                  <c:v>Juo energiajuomaa lähes päivittäin, %</c:v>
                </c:pt>
                <c:pt idx="6">
                  <c:v>Juo sokeritonta limsaa tai sokeritonta mehua lähes päivittäin, %</c:v>
                </c:pt>
                <c:pt idx="7">
                  <c:v>Juo sokeroitua limsaa tai mehua lähes päivittäin, %</c:v>
                </c:pt>
                <c:pt idx="8">
                  <c:v>Karkkia, suklaata, sokeroitua limsaa tai sokeroitua mehua lähes päivittäin käyttävät, %</c:v>
                </c:pt>
                <c:pt idx="9">
                  <c:v>Koululounaan syömiseen on varattu tarpeeksi aikaa, %</c:v>
                </c:pt>
                <c:pt idx="10">
                  <c:v>Koululounas on laadultaan hyvää, %</c:v>
                </c:pt>
                <c:pt idx="11">
                  <c:v>Koululounas on maultaan hyvää, %</c:v>
                </c:pt>
                <c:pt idx="12">
                  <c:v>Koululounasta on tarjolla riittävästi, %</c:v>
                </c:pt>
                <c:pt idx="13">
                  <c:v>Koululounas tarjotaan sopivaan aikaan, %</c:v>
                </c:pt>
                <c:pt idx="14">
                  <c:v>Syö karkkia tai suklaata lähes päivittäin, %</c:v>
                </c:pt>
              </c:strCache>
            </c:strRef>
          </c:cat>
          <c:val>
            <c:numRef>
              <c:f>Koonnit!$BQ$5:$BQ$19</c:f>
              <c:numCache>
                <c:formatCode>#\ ##0.0</c:formatCode>
                <c:ptCount val="15"/>
                <c:pt idx="0">
                  <c:v>49</c:v>
                </c:pt>
                <c:pt idx="1">
                  <c:v>32.1</c:v>
                </c:pt>
                <c:pt idx="2">
                  <c:v>95</c:v>
                </c:pt>
                <c:pt idx="3">
                  <c:v>89.4</c:v>
                </c:pt>
                <c:pt idx="4">
                  <c:v>91.2</c:v>
                </c:pt>
                <c:pt idx="5">
                  <c:v>10.199999999999999</c:v>
                </c:pt>
                <c:pt idx="6">
                  <c:v>5.6</c:v>
                </c:pt>
                <c:pt idx="7">
                  <c:v>8.3000000000000007</c:v>
                </c:pt>
                <c:pt idx="8">
                  <c:v>9.4</c:v>
                </c:pt>
                <c:pt idx="9">
                  <c:v>87.7</c:v>
                </c:pt>
                <c:pt idx="10">
                  <c:v>82.6</c:v>
                </c:pt>
                <c:pt idx="11">
                  <c:v>79.900000000000006</c:v>
                </c:pt>
                <c:pt idx="12">
                  <c:v>91.5</c:v>
                </c:pt>
                <c:pt idx="13">
                  <c:v>91.5</c:v>
                </c:pt>
                <c:pt idx="1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B-4E30-AC20-DBC712439A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7989344"/>
        <c:axId val="817989704"/>
      </c:barChart>
      <c:catAx>
        <c:axId val="81798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17989704"/>
        <c:crosses val="autoZero"/>
        <c:auto val="1"/>
        <c:lblAlgn val="ctr"/>
        <c:lblOffset val="100"/>
        <c:noMultiLvlLbl val="0"/>
      </c:catAx>
      <c:valAx>
        <c:axId val="817989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1798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Ruokatottumukset ja kouluruokailu 2023,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Koonnit!$BO$4</c:f>
              <c:strCache>
                <c:ptCount val="1"/>
                <c:pt idx="0">
                  <c:v>Perusopetus 8. ja 9. lk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Koonnit!$BN$5:$BN$19</c:f>
              <c:strCache>
                <c:ptCount val="15"/>
                <c:pt idx="0">
                  <c:v>Ei syö aamupalaa joka arkiaamu, %</c:v>
                </c:pt>
                <c:pt idx="1">
                  <c:v>Ei syö koululounasta päivittäin, %</c:v>
                </c:pt>
                <c:pt idx="2">
                  <c:v>Harvemmin kuin 6 päivänä viikossa hedelmiä, marjoja ja kasviksia syövät nuoret, %</c:v>
                </c:pt>
                <c:pt idx="3">
                  <c:v>Harvemmin kuin 6 päivänä viikossa hedelmiä tai marjoja syövät nuoret, %</c:v>
                </c:pt>
                <c:pt idx="4">
                  <c:v>Harvemmin kuin 6 päivänä viikossa kasviksia syövät nuoret, %</c:v>
                </c:pt>
                <c:pt idx="5">
                  <c:v>Juo energiajuomaa lähes päivittäin, %</c:v>
                </c:pt>
                <c:pt idx="6">
                  <c:v>Juo sokeritonta limsaa tai sokeritonta mehua lähes päivittäin, %</c:v>
                </c:pt>
                <c:pt idx="7">
                  <c:v>Juo sokeroitua limsaa tai mehua lähes päivittäin, %</c:v>
                </c:pt>
                <c:pt idx="8">
                  <c:v>Karkkia, suklaata, sokeroitua limsaa tai sokeroitua mehua lähes päivittäin käyttävät, %</c:v>
                </c:pt>
                <c:pt idx="9">
                  <c:v>Koululounaan syömiseen on varattu tarpeeksi aikaa, %</c:v>
                </c:pt>
                <c:pt idx="10">
                  <c:v>Koululounas on laadultaan hyvää, %</c:v>
                </c:pt>
                <c:pt idx="11">
                  <c:v>Koululounas on maultaan hyvää, %</c:v>
                </c:pt>
                <c:pt idx="12">
                  <c:v>Koululounasta on tarjolla riittävästi, %</c:v>
                </c:pt>
                <c:pt idx="13">
                  <c:v>Koululounas tarjotaan sopivaan aikaan, %</c:v>
                </c:pt>
                <c:pt idx="14">
                  <c:v>Syö karkkia tai suklaata lähes päivittäin, %</c:v>
                </c:pt>
              </c:strCache>
            </c:strRef>
          </c:cat>
          <c:val>
            <c:numRef>
              <c:f>Koonnit!$BO$5:$BO$19</c:f>
              <c:numCache>
                <c:formatCode>#\ ##0.0</c:formatCode>
                <c:ptCount val="15"/>
                <c:pt idx="0">
                  <c:v>42.1</c:v>
                </c:pt>
                <c:pt idx="1">
                  <c:v>40.6</c:v>
                </c:pt>
                <c:pt idx="2">
                  <c:v>89.6</c:v>
                </c:pt>
                <c:pt idx="3">
                  <c:v>78.2</c:v>
                </c:pt>
                <c:pt idx="4">
                  <c:v>84.5</c:v>
                </c:pt>
                <c:pt idx="5">
                  <c:v>7.3</c:v>
                </c:pt>
                <c:pt idx="6">
                  <c:v>5.2</c:v>
                </c:pt>
                <c:pt idx="7">
                  <c:v>5.7</c:v>
                </c:pt>
                <c:pt idx="8">
                  <c:v>8.1</c:v>
                </c:pt>
                <c:pt idx="9">
                  <c:v>75.2</c:v>
                </c:pt>
                <c:pt idx="10">
                  <c:v>38.5</c:v>
                </c:pt>
                <c:pt idx="11">
                  <c:v>40.1</c:v>
                </c:pt>
                <c:pt idx="12">
                  <c:v>77.7</c:v>
                </c:pt>
                <c:pt idx="13">
                  <c:v>80.099999999999994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B-4E30-AC20-DBC712439AA3}"/>
            </c:ext>
          </c:extLst>
        </c:ser>
        <c:ser>
          <c:idx val="1"/>
          <c:order val="1"/>
          <c:tx>
            <c:strRef>
              <c:f>Koonnit!$BP$4</c:f>
              <c:strCache>
                <c:ptCount val="1"/>
                <c:pt idx="0">
                  <c:v>Lukio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Koonnit!$BN$5:$BN$19</c:f>
              <c:strCache>
                <c:ptCount val="15"/>
                <c:pt idx="0">
                  <c:v>Ei syö aamupalaa joka arkiaamu, %</c:v>
                </c:pt>
                <c:pt idx="1">
                  <c:v>Ei syö koululounasta päivittäin, %</c:v>
                </c:pt>
                <c:pt idx="2">
                  <c:v>Harvemmin kuin 6 päivänä viikossa hedelmiä, marjoja ja kasviksia syövät nuoret, %</c:v>
                </c:pt>
                <c:pt idx="3">
                  <c:v>Harvemmin kuin 6 päivänä viikossa hedelmiä tai marjoja syövät nuoret, %</c:v>
                </c:pt>
                <c:pt idx="4">
                  <c:v>Harvemmin kuin 6 päivänä viikossa kasviksia syövät nuoret, %</c:v>
                </c:pt>
                <c:pt idx="5">
                  <c:v>Juo energiajuomaa lähes päivittäin, %</c:v>
                </c:pt>
                <c:pt idx="6">
                  <c:v>Juo sokeritonta limsaa tai sokeritonta mehua lähes päivittäin, %</c:v>
                </c:pt>
                <c:pt idx="7">
                  <c:v>Juo sokeroitua limsaa tai mehua lähes päivittäin, %</c:v>
                </c:pt>
                <c:pt idx="8">
                  <c:v>Karkkia, suklaata, sokeroitua limsaa tai sokeroitua mehua lähes päivittäin käyttävät, %</c:v>
                </c:pt>
                <c:pt idx="9">
                  <c:v>Koululounaan syömiseen on varattu tarpeeksi aikaa, %</c:v>
                </c:pt>
                <c:pt idx="10">
                  <c:v>Koululounas on laadultaan hyvää, %</c:v>
                </c:pt>
                <c:pt idx="11">
                  <c:v>Koululounas on maultaan hyvää, %</c:v>
                </c:pt>
                <c:pt idx="12">
                  <c:v>Koululounasta on tarjolla riittävästi, %</c:v>
                </c:pt>
                <c:pt idx="13">
                  <c:v>Koululounas tarjotaan sopivaan aikaan, %</c:v>
                </c:pt>
                <c:pt idx="14">
                  <c:v>Syö karkkia tai suklaata lähes päivittäin, %</c:v>
                </c:pt>
              </c:strCache>
            </c:strRef>
          </c:cat>
          <c:val>
            <c:numRef>
              <c:f>Koonnit!$BP$5:$BP$19</c:f>
              <c:numCache>
                <c:formatCode>#\ ##0.0</c:formatCode>
                <c:ptCount val="15"/>
                <c:pt idx="0">
                  <c:v>36.5</c:v>
                </c:pt>
                <c:pt idx="1">
                  <c:v>33.799999999999997</c:v>
                </c:pt>
                <c:pt idx="2">
                  <c:v>86.2</c:v>
                </c:pt>
                <c:pt idx="3">
                  <c:v>74.3</c:v>
                </c:pt>
                <c:pt idx="4">
                  <c:v>78.099999999999994</c:v>
                </c:pt>
                <c:pt idx="5">
                  <c:v>6.1</c:v>
                </c:pt>
                <c:pt idx="6">
                  <c:v>6.3</c:v>
                </c:pt>
                <c:pt idx="7">
                  <c:v>4.4000000000000004</c:v>
                </c:pt>
                <c:pt idx="8">
                  <c:v>8</c:v>
                </c:pt>
                <c:pt idx="9">
                  <c:v>78.2</c:v>
                </c:pt>
                <c:pt idx="10">
                  <c:v>54.7</c:v>
                </c:pt>
                <c:pt idx="11">
                  <c:v>51.7</c:v>
                </c:pt>
                <c:pt idx="12">
                  <c:v>89.2</c:v>
                </c:pt>
                <c:pt idx="13">
                  <c:v>88.2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B-4E30-AC20-DBC712439AA3}"/>
            </c:ext>
          </c:extLst>
        </c:ser>
        <c:ser>
          <c:idx val="2"/>
          <c:order val="2"/>
          <c:tx>
            <c:strRef>
              <c:f>Koonnit!$BQ$4</c:f>
              <c:strCache>
                <c:ptCount val="1"/>
                <c:pt idx="0">
                  <c:v>Ammatillinen oppilaitos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Koonnit!$BN$5:$BN$19</c:f>
              <c:strCache>
                <c:ptCount val="15"/>
                <c:pt idx="0">
                  <c:v>Ei syö aamupalaa joka arkiaamu, %</c:v>
                </c:pt>
                <c:pt idx="1">
                  <c:v>Ei syö koululounasta päivittäin, %</c:v>
                </c:pt>
                <c:pt idx="2">
                  <c:v>Harvemmin kuin 6 päivänä viikossa hedelmiä, marjoja ja kasviksia syövät nuoret, %</c:v>
                </c:pt>
                <c:pt idx="3">
                  <c:v>Harvemmin kuin 6 päivänä viikossa hedelmiä tai marjoja syövät nuoret, %</c:v>
                </c:pt>
                <c:pt idx="4">
                  <c:v>Harvemmin kuin 6 päivänä viikossa kasviksia syövät nuoret, %</c:v>
                </c:pt>
                <c:pt idx="5">
                  <c:v>Juo energiajuomaa lähes päivittäin, %</c:v>
                </c:pt>
                <c:pt idx="6">
                  <c:v>Juo sokeritonta limsaa tai sokeritonta mehua lähes päivittäin, %</c:v>
                </c:pt>
                <c:pt idx="7">
                  <c:v>Juo sokeroitua limsaa tai mehua lähes päivittäin, %</c:v>
                </c:pt>
                <c:pt idx="8">
                  <c:v>Karkkia, suklaata, sokeroitua limsaa tai sokeroitua mehua lähes päivittäin käyttävät, %</c:v>
                </c:pt>
                <c:pt idx="9">
                  <c:v>Koululounaan syömiseen on varattu tarpeeksi aikaa, %</c:v>
                </c:pt>
                <c:pt idx="10">
                  <c:v>Koululounas on laadultaan hyvää, %</c:v>
                </c:pt>
                <c:pt idx="11">
                  <c:v>Koululounas on maultaan hyvää, %</c:v>
                </c:pt>
                <c:pt idx="12">
                  <c:v>Koululounasta on tarjolla riittävästi, %</c:v>
                </c:pt>
                <c:pt idx="13">
                  <c:v>Koululounas tarjotaan sopivaan aikaan, %</c:v>
                </c:pt>
                <c:pt idx="14">
                  <c:v>Syö karkkia tai suklaata lähes päivittäin, %</c:v>
                </c:pt>
              </c:strCache>
            </c:strRef>
          </c:cat>
          <c:val>
            <c:numRef>
              <c:f>Koonnit!$BQ$5:$BQ$19</c:f>
              <c:numCache>
                <c:formatCode>#\ ##0.0</c:formatCode>
                <c:ptCount val="15"/>
                <c:pt idx="0">
                  <c:v>49</c:v>
                </c:pt>
                <c:pt idx="1">
                  <c:v>32.1</c:v>
                </c:pt>
                <c:pt idx="2">
                  <c:v>95</c:v>
                </c:pt>
                <c:pt idx="3">
                  <c:v>89.4</c:v>
                </c:pt>
                <c:pt idx="4">
                  <c:v>91.2</c:v>
                </c:pt>
                <c:pt idx="5">
                  <c:v>10.199999999999999</c:v>
                </c:pt>
                <c:pt idx="6">
                  <c:v>5.6</c:v>
                </c:pt>
                <c:pt idx="7">
                  <c:v>8.3000000000000007</c:v>
                </c:pt>
                <c:pt idx="8">
                  <c:v>9.4</c:v>
                </c:pt>
                <c:pt idx="9">
                  <c:v>87.7</c:v>
                </c:pt>
                <c:pt idx="10">
                  <c:v>82.6</c:v>
                </c:pt>
                <c:pt idx="11">
                  <c:v>79.900000000000006</c:v>
                </c:pt>
                <c:pt idx="12">
                  <c:v>91.5</c:v>
                </c:pt>
                <c:pt idx="13">
                  <c:v>91.5</c:v>
                </c:pt>
                <c:pt idx="1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B-4E30-AC20-DBC712439A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7989344"/>
        <c:axId val="817989704"/>
      </c:barChart>
      <c:catAx>
        <c:axId val="81798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17989704"/>
        <c:crosses val="autoZero"/>
        <c:auto val="1"/>
        <c:lblAlgn val="ctr"/>
        <c:lblOffset val="100"/>
        <c:noMultiLvlLbl val="0"/>
      </c:catAx>
      <c:valAx>
        <c:axId val="817989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1798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Ei syö koululounasta päivittäin, % 8. ja 9. luokan oppilaista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9573043461440512E-2"/>
          <c:y val="0.11951465003550588"/>
          <c:w val="0.91191823730218391"/>
          <c:h val="0.43226873321189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'ei syö koululounasta'!$O$1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syö koululounasta'!$N$2:$N$9</c:f>
              <c:strCache>
                <c:ptCount val="8"/>
                <c:pt idx="0">
                  <c:v>Kainuun hyvinvointialue</c:v>
                </c:pt>
                <c:pt idx="1">
                  <c:v>Pohjois-Karjalan hyvinvointialue</c:v>
                </c:pt>
                <c:pt idx="2">
                  <c:v>Etelä-Savon hyvinvointialue</c:v>
                </c:pt>
                <c:pt idx="3">
                  <c:v>Keski-Suomen hyvinvointialue</c:v>
                </c:pt>
                <c:pt idx="4">
                  <c:v>Pohjois-Pohjanmaan hyvinvointialue</c:v>
                </c:pt>
                <c:pt idx="5">
                  <c:v>Pirkanmaan hyvinvointialue</c:v>
                </c:pt>
                <c:pt idx="6">
                  <c:v>Koko maa</c:v>
                </c:pt>
                <c:pt idx="7">
                  <c:v>Pohjois-Savon hyvinvointialue</c:v>
                </c:pt>
              </c:strCache>
            </c:strRef>
          </c:cat>
          <c:val>
            <c:numRef>
              <c:f>'ei syö koululounasta'!$O$2:$O$9</c:f>
              <c:numCache>
                <c:formatCode>General</c:formatCode>
                <c:ptCount val="8"/>
                <c:pt idx="0">
                  <c:v>26.3</c:v>
                </c:pt>
                <c:pt idx="1">
                  <c:v>29</c:v>
                </c:pt>
                <c:pt idx="2">
                  <c:v>32.200000000000003</c:v>
                </c:pt>
                <c:pt idx="3">
                  <c:v>29.3</c:v>
                </c:pt>
                <c:pt idx="4">
                  <c:v>32.4</c:v>
                </c:pt>
                <c:pt idx="5">
                  <c:v>35.299999999999997</c:v>
                </c:pt>
                <c:pt idx="6">
                  <c:v>36.5</c:v>
                </c:pt>
                <c:pt idx="7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5-4764-B6CF-A8174CE0BB96}"/>
            </c:ext>
          </c:extLst>
        </c:ser>
        <c:ser>
          <c:idx val="1"/>
          <c:order val="1"/>
          <c:tx>
            <c:strRef>
              <c:f>'ei syö koululounasta'!$P$1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syö koululounasta'!$N$2:$N$9</c:f>
              <c:strCache>
                <c:ptCount val="8"/>
                <c:pt idx="0">
                  <c:v>Kainuun hyvinvointialue</c:v>
                </c:pt>
                <c:pt idx="1">
                  <c:v>Pohjois-Karjalan hyvinvointialue</c:v>
                </c:pt>
                <c:pt idx="2">
                  <c:v>Etelä-Savon hyvinvointialue</c:v>
                </c:pt>
                <c:pt idx="3">
                  <c:v>Keski-Suomen hyvinvointialue</c:v>
                </c:pt>
                <c:pt idx="4">
                  <c:v>Pohjois-Pohjanmaan hyvinvointialue</c:v>
                </c:pt>
                <c:pt idx="5">
                  <c:v>Pirkanmaan hyvinvointialue</c:v>
                </c:pt>
                <c:pt idx="6">
                  <c:v>Koko maa</c:v>
                </c:pt>
                <c:pt idx="7">
                  <c:v>Pohjois-Savon hyvinvointialue</c:v>
                </c:pt>
              </c:strCache>
            </c:strRef>
          </c:cat>
          <c:val>
            <c:numRef>
              <c:f>'ei syö koululounasta'!$P$2:$P$9</c:f>
              <c:numCache>
                <c:formatCode>General</c:formatCode>
                <c:ptCount val="8"/>
                <c:pt idx="0">
                  <c:v>22.3</c:v>
                </c:pt>
                <c:pt idx="1">
                  <c:v>26.8</c:v>
                </c:pt>
                <c:pt idx="2">
                  <c:v>25.3</c:v>
                </c:pt>
                <c:pt idx="3">
                  <c:v>29.5</c:v>
                </c:pt>
                <c:pt idx="4">
                  <c:v>31.3</c:v>
                </c:pt>
                <c:pt idx="5">
                  <c:v>35.6</c:v>
                </c:pt>
                <c:pt idx="6">
                  <c:v>34.4</c:v>
                </c:pt>
                <c:pt idx="7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5-4764-B6CF-A8174CE0BB96}"/>
            </c:ext>
          </c:extLst>
        </c:ser>
        <c:ser>
          <c:idx val="2"/>
          <c:order val="2"/>
          <c:tx>
            <c:strRef>
              <c:f>'ei syö koululounasta'!$Q$1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syö koululounasta'!$N$2:$N$9</c:f>
              <c:strCache>
                <c:ptCount val="8"/>
                <c:pt idx="0">
                  <c:v>Kainuun hyvinvointialue</c:v>
                </c:pt>
                <c:pt idx="1">
                  <c:v>Pohjois-Karjalan hyvinvointialue</c:v>
                </c:pt>
                <c:pt idx="2">
                  <c:v>Etelä-Savon hyvinvointialue</c:v>
                </c:pt>
                <c:pt idx="3">
                  <c:v>Keski-Suomen hyvinvointialue</c:v>
                </c:pt>
                <c:pt idx="4">
                  <c:v>Pohjois-Pohjanmaan hyvinvointialue</c:v>
                </c:pt>
                <c:pt idx="5">
                  <c:v>Pirkanmaan hyvinvointialue</c:v>
                </c:pt>
                <c:pt idx="6">
                  <c:v>Koko maa</c:v>
                </c:pt>
                <c:pt idx="7">
                  <c:v>Pohjois-Savon hyvinvointialue</c:v>
                </c:pt>
              </c:strCache>
            </c:strRef>
          </c:cat>
          <c:val>
            <c:numRef>
              <c:f>'ei syö koululounasta'!$Q$2:$Q$9</c:f>
              <c:numCache>
                <c:formatCode>General</c:formatCode>
                <c:ptCount val="8"/>
                <c:pt idx="0">
                  <c:v>27.5</c:v>
                </c:pt>
                <c:pt idx="1">
                  <c:v>28</c:v>
                </c:pt>
                <c:pt idx="2">
                  <c:v>30.8</c:v>
                </c:pt>
                <c:pt idx="3">
                  <c:v>33</c:v>
                </c:pt>
                <c:pt idx="4">
                  <c:v>36.1</c:v>
                </c:pt>
                <c:pt idx="5">
                  <c:v>36.299999999999997</c:v>
                </c:pt>
                <c:pt idx="6">
                  <c:v>38</c:v>
                </c:pt>
                <c:pt idx="7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5-4764-B6CF-A8174CE0BB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3671784"/>
        <c:axId val="903672144"/>
      </c:barChart>
      <c:catAx>
        <c:axId val="90367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3672144"/>
        <c:crosses val="autoZero"/>
        <c:auto val="1"/>
        <c:lblAlgn val="ctr"/>
        <c:lblOffset val="100"/>
        <c:noMultiLvlLbl val="0"/>
      </c:catAx>
      <c:valAx>
        <c:axId val="90367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367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Aikuisia syö nuorten kanssa ruokasalissa, %, 8. ja 9.lk,</a:t>
            </a:r>
            <a:r>
              <a:rPr lang="en-US" baseline="0"/>
              <a:t> v.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'!$C$16</c:f>
              <c:strCache>
                <c:ptCount val="1"/>
                <c:pt idx="0">
                  <c:v>Aikuisia syö nuorten kanssa ruokasalissa,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'!$B$17:$B$32</c:f>
              <c:strCache>
                <c:ptCount val="16"/>
                <c:pt idx="0">
                  <c:v>Siilinjärvi</c:v>
                </c:pt>
                <c:pt idx="1">
                  <c:v>Sonkajärvi</c:v>
                </c:pt>
                <c:pt idx="2">
                  <c:v>Pohjois-Savon hyvinvointialue</c:v>
                </c:pt>
                <c:pt idx="3">
                  <c:v>Kuopio</c:v>
                </c:pt>
                <c:pt idx="4">
                  <c:v>Koko maa</c:v>
                </c:pt>
                <c:pt idx="5">
                  <c:v>Kiuruvesi</c:v>
                </c:pt>
                <c:pt idx="6">
                  <c:v>Leppävirta</c:v>
                </c:pt>
                <c:pt idx="7">
                  <c:v>Tuusniemi</c:v>
                </c:pt>
                <c:pt idx="8">
                  <c:v>Varkaus</c:v>
                </c:pt>
                <c:pt idx="9">
                  <c:v>Pielavesi</c:v>
                </c:pt>
                <c:pt idx="10">
                  <c:v>Iisalmi</c:v>
                </c:pt>
                <c:pt idx="11">
                  <c:v>Suonenjoki</c:v>
                </c:pt>
                <c:pt idx="12">
                  <c:v>Rautalampi</c:v>
                </c:pt>
                <c:pt idx="13">
                  <c:v>Lapinlahti</c:v>
                </c:pt>
                <c:pt idx="14">
                  <c:v>Vieremä</c:v>
                </c:pt>
                <c:pt idx="15">
                  <c:v>Joroinen</c:v>
                </c:pt>
              </c:strCache>
            </c:strRef>
          </c:cat>
          <c:val>
            <c:numRef>
              <c:f>'Kouluterveyskyselyn aikasarjat '!$C$17:$C$32</c:f>
              <c:numCache>
                <c:formatCode>#\ ##0.0</c:formatCode>
                <c:ptCount val="16"/>
                <c:pt idx="0">
                  <c:v>39.200000000000003</c:v>
                </c:pt>
                <c:pt idx="1">
                  <c:v>77.3</c:v>
                </c:pt>
                <c:pt idx="2">
                  <c:v>83.4</c:v>
                </c:pt>
                <c:pt idx="3">
                  <c:v>84.2</c:v>
                </c:pt>
                <c:pt idx="4">
                  <c:v>88.3</c:v>
                </c:pt>
                <c:pt idx="5">
                  <c:v>88.4</c:v>
                </c:pt>
                <c:pt idx="6">
                  <c:v>90.1</c:v>
                </c:pt>
                <c:pt idx="7">
                  <c:v>91</c:v>
                </c:pt>
                <c:pt idx="8">
                  <c:v>91.3</c:v>
                </c:pt>
                <c:pt idx="9">
                  <c:v>93.1</c:v>
                </c:pt>
                <c:pt idx="10">
                  <c:v>94.8</c:v>
                </c:pt>
                <c:pt idx="11">
                  <c:v>95</c:v>
                </c:pt>
                <c:pt idx="12">
                  <c:v>95.5</c:v>
                </c:pt>
                <c:pt idx="13">
                  <c:v>96.1</c:v>
                </c:pt>
                <c:pt idx="14">
                  <c:v>98.6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C-4003-9C9B-B52077A727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490080"/>
        <c:axId val="40489600"/>
      </c:barChart>
      <c:catAx>
        <c:axId val="404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89600"/>
        <c:crosses val="autoZero"/>
        <c:auto val="1"/>
        <c:lblAlgn val="ctr"/>
        <c:lblOffset val="100"/>
        <c:noMultiLvlLbl val="0"/>
      </c:catAx>
      <c:valAx>
        <c:axId val="404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9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baseline="0">
                <a:effectLst/>
              </a:rPr>
              <a:t>Koululounaan syömiseen on varattu tarpeeksi aikaa, %</a:t>
            </a:r>
            <a:r>
              <a:rPr lang="fi-FI" sz="1400" b="1" i="0" u="none" strike="noStrike" baseline="0"/>
              <a:t> 8. ja 9.lk v.2023</a:t>
            </a:r>
            <a:endParaRPr lang="fi-F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'!$B$6:$B$22</c:f>
              <c:strCache>
                <c:ptCount val="17"/>
                <c:pt idx="0">
                  <c:v>Siilinjärvi</c:v>
                </c:pt>
                <c:pt idx="1">
                  <c:v>Lapinlahti</c:v>
                </c:pt>
                <c:pt idx="2">
                  <c:v>Kiuruvesi</c:v>
                </c:pt>
                <c:pt idx="3">
                  <c:v>Koko maa</c:v>
                </c:pt>
                <c:pt idx="4">
                  <c:v>Vesanto</c:v>
                </c:pt>
                <c:pt idx="5">
                  <c:v>Pohjois-Savon hyvinvointialue</c:v>
                </c:pt>
                <c:pt idx="6">
                  <c:v>Kuopio</c:v>
                </c:pt>
                <c:pt idx="7">
                  <c:v>Iisalmi</c:v>
                </c:pt>
                <c:pt idx="8">
                  <c:v>Joroinen</c:v>
                </c:pt>
                <c:pt idx="9">
                  <c:v>Varkaus</c:v>
                </c:pt>
                <c:pt idx="10">
                  <c:v>Pielavesi</c:v>
                </c:pt>
                <c:pt idx="11">
                  <c:v>Vieremä</c:v>
                </c:pt>
                <c:pt idx="12">
                  <c:v>Rautalampi</c:v>
                </c:pt>
                <c:pt idx="13">
                  <c:v>Tuusniemi</c:v>
                </c:pt>
                <c:pt idx="14">
                  <c:v>Leppävirta</c:v>
                </c:pt>
                <c:pt idx="15">
                  <c:v>Suonenjoki</c:v>
                </c:pt>
                <c:pt idx="16">
                  <c:v>Sonkajärvi</c:v>
                </c:pt>
              </c:strCache>
            </c:strRef>
          </c:cat>
          <c:val>
            <c:numRef>
              <c:f>'Kouluterveyskyselyn aikasarjat '!$C$6:$C$22</c:f>
              <c:numCache>
                <c:formatCode>#\ ##0.0</c:formatCode>
                <c:ptCount val="17"/>
                <c:pt idx="0">
                  <c:v>60.1</c:v>
                </c:pt>
                <c:pt idx="1">
                  <c:v>67.5</c:v>
                </c:pt>
                <c:pt idx="2">
                  <c:v>69.2</c:v>
                </c:pt>
                <c:pt idx="3">
                  <c:v>72.3</c:v>
                </c:pt>
                <c:pt idx="4">
                  <c:v>74.2</c:v>
                </c:pt>
                <c:pt idx="5">
                  <c:v>75.2</c:v>
                </c:pt>
                <c:pt idx="6">
                  <c:v>75.5</c:v>
                </c:pt>
                <c:pt idx="7">
                  <c:v>78.2</c:v>
                </c:pt>
                <c:pt idx="8">
                  <c:v>78.8</c:v>
                </c:pt>
                <c:pt idx="9">
                  <c:v>79.3</c:v>
                </c:pt>
                <c:pt idx="10">
                  <c:v>80.8</c:v>
                </c:pt>
                <c:pt idx="11">
                  <c:v>80.8</c:v>
                </c:pt>
                <c:pt idx="12">
                  <c:v>80.900000000000006</c:v>
                </c:pt>
                <c:pt idx="13">
                  <c:v>82.8</c:v>
                </c:pt>
                <c:pt idx="14">
                  <c:v>86.4</c:v>
                </c:pt>
                <c:pt idx="15">
                  <c:v>88.9</c:v>
                </c:pt>
                <c:pt idx="16">
                  <c:v>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D-42C7-84AD-912C623C9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460751"/>
        <c:axId val="1871447791"/>
      </c:barChart>
      <c:catAx>
        <c:axId val="187146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47791"/>
        <c:crosses val="autoZero"/>
        <c:auto val="1"/>
        <c:lblAlgn val="ctr"/>
        <c:lblOffset val="100"/>
        <c:noMultiLvlLbl val="0"/>
      </c:catAx>
      <c:valAx>
        <c:axId val="187144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6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'!$A$3</c:f>
              <c:strCache>
                <c:ptCount val="1"/>
                <c:pt idx="0">
                  <c:v>Koululounaan syömiseen on varattu tarpeeksi aikaa,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72-43AF-BE0B-4DBA88FAAD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72-43AF-BE0B-4DBA88FAAD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172-43AF-BE0B-4DBA88FAAD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72-43AF-BE0B-4DBA88FAADF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172-43AF-BE0B-4DBA88FAADF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2-43AF-BE0B-4DBA88FAADF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172-43AF-BE0B-4DBA88FAADF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72-43AF-BE0B-4DBA88FAADF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172-43AF-BE0B-4DBA88FAADF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172-43AF-BE0B-4DBA88FAADF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172-43AF-BE0B-4DBA88FAADF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72-43AF-BE0B-4DBA88FAADF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172-43AF-BE0B-4DBA88FAADF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172-43AF-BE0B-4DBA88FAADF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172-43AF-BE0B-4DBA88FAADF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72-43AF-BE0B-4DBA88FAADF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172-43AF-BE0B-4DBA88FAADF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72-43AF-BE0B-4DBA88FAADF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172-43AF-BE0B-4DBA88FAADF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72-43AF-BE0B-4DBA88FAADF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172-43AF-BE0B-4DBA88FAADF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72-43AF-BE0B-4DBA88FAADF1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172-43AF-BE0B-4DBA88FAADF1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72-43AF-BE0B-4DBA88FAADF1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172-43AF-BE0B-4DBA88FAAD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'!$B$1:$AQ$2</c:f>
              <c:multiLvlStrCache>
                <c:ptCount val="41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  <c:pt idx="9">
                    <c:v>Sukupuoli: yhteensä</c:v>
                  </c:pt>
                  <c:pt idx="10">
                    <c:v>Pojat</c:v>
                  </c:pt>
                  <c:pt idx="11">
                    <c:v>Tytöt</c:v>
                  </c:pt>
                  <c:pt idx="12">
                    <c:v>Sukupuoli: yhteensä</c:v>
                  </c:pt>
                  <c:pt idx="13">
                    <c:v>Pojat</c:v>
                  </c:pt>
                  <c:pt idx="14">
                    <c:v>Tytöt</c:v>
                  </c:pt>
                  <c:pt idx="15">
                    <c:v>Sukupuoli: yhteensä</c:v>
                  </c:pt>
                  <c:pt idx="16">
                    <c:v>Pojat</c:v>
                  </c:pt>
                  <c:pt idx="17">
                    <c:v>Tytöt</c:v>
                  </c:pt>
                  <c:pt idx="18">
                    <c:v>Sukupuoli: yhteensä</c:v>
                  </c:pt>
                  <c:pt idx="19">
                    <c:v>Pojat</c:v>
                  </c:pt>
                  <c:pt idx="20">
                    <c:v>Tytöt</c:v>
                  </c:pt>
                  <c:pt idx="21">
                    <c:v>Sukupuoli: yhteensä</c:v>
                  </c:pt>
                  <c:pt idx="22">
                    <c:v>Pojat</c:v>
                  </c:pt>
                  <c:pt idx="23">
                    <c:v>Tytöt</c:v>
                  </c:pt>
                  <c:pt idx="24">
                    <c:v>Sukupuoli: yhteensä</c:v>
                  </c:pt>
                  <c:pt idx="25">
                    <c:v>Pojat</c:v>
                  </c:pt>
                  <c:pt idx="26">
                    <c:v>Tytöt</c:v>
                  </c:pt>
                  <c:pt idx="27">
                    <c:v>Sukupuoli: yhteensä</c:v>
                  </c:pt>
                  <c:pt idx="28">
                    <c:v>Sukupuoli: yhteensä</c:v>
                  </c:pt>
                  <c:pt idx="29">
                    <c:v>Pojat</c:v>
                  </c:pt>
                  <c:pt idx="30">
                    <c:v>Tytöt</c:v>
                  </c:pt>
                  <c:pt idx="31">
                    <c:v>Sukupuoli: yhteensä</c:v>
                  </c:pt>
                  <c:pt idx="32">
                    <c:v>Sukupuoli: yhteensä</c:v>
                  </c:pt>
                  <c:pt idx="33">
                    <c:v>Pojat</c:v>
                  </c:pt>
                  <c:pt idx="34">
                    <c:v>Tytöt</c:v>
                  </c:pt>
                  <c:pt idx="35">
                    <c:v>Sukupuoli: yhteensä</c:v>
                  </c:pt>
                  <c:pt idx="36">
                    <c:v>Sukupuoli: yhteensä</c:v>
                  </c:pt>
                  <c:pt idx="37">
                    <c:v>Pojat</c:v>
                  </c:pt>
                  <c:pt idx="38">
                    <c:v>Tytöt</c:v>
                  </c:pt>
                  <c:pt idx="39">
                    <c:v>Sukupuoli: yhteensä</c:v>
                  </c:pt>
                  <c:pt idx="40">
                    <c:v>Sukupuoli: yhteensä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  <c:pt idx="6">
                    <c:v>Iisalmi</c:v>
                  </c:pt>
                  <c:pt idx="9">
                    <c:v>Joroinen</c:v>
                  </c:pt>
                  <c:pt idx="12">
                    <c:v>Kiuruvesi</c:v>
                  </c:pt>
                  <c:pt idx="15">
                    <c:v>Kuopio</c:v>
                  </c:pt>
                  <c:pt idx="18">
                    <c:v>Lapinlahti</c:v>
                  </c:pt>
                  <c:pt idx="21">
                    <c:v>Leppävirta</c:v>
                  </c:pt>
                  <c:pt idx="24">
                    <c:v>Pielavesi</c:v>
                  </c:pt>
                  <c:pt idx="27">
                    <c:v>Rautalampi</c:v>
                  </c:pt>
                  <c:pt idx="28">
                    <c:v>Siilinjärvi</c:v>
                  </c:pt>
                  <c:pt idx="31">
                    <c:v>Sonkajärvi</c:v>
                  </c:pt>
                  <c:pt idx="32">
                    <c:v>Suonenjoki</c:v>
                  </c:pt>
                  <c:pt idx="35">
                    <c:v>Tuusniemi</c:v>
                  </c:pt>
                  <c:pt idx="36">
                    <c:v>Varkaus</c:v>
                  </c:pt>
                  <c:pt idx="39">
                    <c:v>Vesanto</c:v>
                  </c:pt>
                  <c:pt idx="40">
                    <c:v>Vieremä</c:v>
                  </c:pt>
                </c:lvl>
              </c:multiLvlStrCache>
            </c:multiLvlStrRef>
          </c:cat>
          <c:val>
            <c:numRef>
              <c:f>'Kouluterveyskyselyn aikasarjat '!$B$3:$AQ$3</c:f>
              <c:numCache>
                <c:formatCode>#\ ##0.0</c:formatCode>
                <c:ptCount val="42"/>
                <c:pt idx="0">
                  <c:v>72.3</c:v>
                </c:pt>
                <c:pt idx="1">
                  <c:v>73.900000000000006</c:v>
                </c:pt>
                <c:pt idx="2">
                  <c:v>70.7</c:v>
                </c:pt>
                <c:pt idx="3">
                  <c:v>75.2</c:v>
                </c:pt>
                <c:pt idx="4">
                  <c:v>77.7</c:v>
                </c:pt>
                <c:pt idx="5">
                  <c:v>72.8</c:v>
                </c:pt>
                <c:pt idx="6">
                  <c:v>78.2</c:v>
                </c:pt>
                <c:pt idx="7">
                  <c:v>75.8</c:v>
                </c:pt>
                <c:pt idx="8">
                  <c:v>80.8</c:v>
                </c:pt>
                <c:pt idx="9">
                  <c:v>78.8</c:v>
                </c:pt>
                <c:pt idx="10">
                  <c:v>75</c:v>
                </c:pt>
                <c:pt idx="11">
                  <c:v>82.5</c:v>
                </c:pt>
                <c:pt idx="12">
                  <c:v>69.2</c:v>
                </c:pt>
                <c:pt idx="13">
                  <c:v>73</c:v>
                </c:pt>
                <c:pt idx="14">
                  <c:v>67.7</c:v>
                </c:pt>
                <c:pt idx="15">
                  <c:v>75.5</c:v>
                </c:pt>
                <c:pt idx="16">
                  <c:v>77.7</c:v>
                </c:pt>
                <c:pt idx="17">
                  <c:v>73.3</c:v>
                </c:pt>
                <c:pt idx="18">
                  <c:v>67.5</c:v>
                </c:pt>
                <c:pt idx="19">
                  <c:v>64.599999999999994</c:v>
                </c:pt>
                <c:pt idx="20">
                  <c:v>70.5</c:v>
                </c:pt>
                <c:pt idx="21">
                  <c:v>86.4</c:v>
                </c:pt>
                <c:pt idx="22">
                  <c:v>87.8</c:v>
                </c:pt>
                <c:pt idx="23">
                  <c:v>84.6</c:v>
                </c:pt>
                <c:pt idx="24">
                  <c:v>80.8</c:v>
                </c:pt>
                <c:pt idx="25">
                  <c:v>87.5</c:v>
                </c:pt>
                <c:pt idx="26">
                  <c:v>73.7</c:v>
                </c:pt>
                <c:pt idx="27">
                  <c:v>80.900000000000006</c:v>
                </c:pt>
                <c:pt idx="28">
                  <c:v>60.1</c:v>
                </c:pt>
                <c:pt idx="29">
                  <c:v>70.099999999999994</c:v>
                </c:pt>
                <c:pt idx="30">
                  <c:v>49.8</c:v>
                </c:pt>
                <c:pt idx="31">
                  <c:v>90.7</c:v>
                </c:pt>
                <c:pt idx="32">
                  <c:v>88.9</c:v>
                </c:pt>
                <c:pt idx="33">
                  <c:v>87.2</c:v>
                </c:pt>
                <c:pt idx="34">
                  <c:v>90.2</c:v>
                </c:pt>
                <c:pt idx="35">
                  <c:v>82.8</c:v>
                </c:pt>
                <c:pt idx="36">
                  <c:v>79.3</c:v>
                </c:pt>
                <c:pt idx="37">
                  <c:v>81.5</c:v>
                </c:pt>
                <c:pt idx="38">
                  <c:v>77.599999999999994</c:v>
                </c:pt>
                <c:pt idx="39">
                  <c:v>74.2</c:v>
                </c:pt>
                <c:pt idx="40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2-43AF-BE0B-4DBA88FAAD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444720"/>
        <c:axId val="368469200"/>
      </c:barChart>
      <c:catAx>
        <c:axId val="3684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69200"/>
        <c:crosses val="autoZero"/>
        <c:auto val="1"/>
        <c:lblAlgn val="ctr"/>
        <c:lblOffset val="100"/>
        <c:noMultiLvlLbl val="0"/>
      </c:catAx>
      <c:valAx>
        <c:axId val="36846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4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Koululounas on laadultaan hyvää, %, 8. ja 9.lk,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'!$P$15</c:f>
              <c:strCache>
                <c:ptCount val="1"/>
                <c:pt idx="0">
                  <c:v>Koululounas on laadultaan hyvää,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'!$O$16:$O$32</c:f>
              <c:strCache>
                <c:ptCount val="17"/>
                <c:pt idx="0">
                  <c:v>Lapinlahti</c:v>
                </c:pt>
                <c:pt idx="1">
                  <c:v>Suonenjoki</c:v>
                </c:pt>
                <c:pt idx="2">
                  <c:v>Kuopio</c:v>
                </c:pt>
                <c:pt idx="3">
                  <c:v>Leppävirta</c:v>
                </c:pt>
                <c:pt idx="4">
                  <c:v>Iisalmi</c:v>
                </c:pt>
                <c:pt idx="5">
                  <c:v>Pohjois-Savon hyvinvointialue</c:v>
                </c:pt>
                <c:pt idx="6">
                  <c:v>Koko maa</c:v>
                </c:pt>
                <c:pt idx="7">
                  <c:v>Siilinjärvi</c:v>
                </c:pt>
                <c:pt idx="8">
                  <c:v>Varkaus</c:v>
                </c:pt>
                <c:pt idx="9">
                  <c:v>Pielavesi</c:v>
                </c:pt>
                <c:pt idx="10">
                  <c:v>Vieremä</c:v>
                </c:pt>
                <c:pt idx="11">
                  <c:v>Tuusniemi</c:v>
                </c:pt>
                <c:pt idx="12">
                  <c:v>Kiuruvesi</c:v>
                </c:pt>
                <c:pt idx="13">
                  <c:v>Sonkajärvi</c:v>
                </c:pt>
                <c:pt idx="14">
                  <c:v>Rautalampi</c:v>
                </c:pt>
                <c:pt idx="15">
                  <c:v>Vesanto</c:v>
                </c:pt>
                <c:pt idx="16">
                  <c:v>Joroinen</c:v>
                </c:pt>
              </c:strCache>
            </c:strRef>
          </c:cat>
          <c:val>
            <c:numRef>
              <c:f>'Kouluterveyskyselyn aikasarjat '!$P$16:$P$32</c:f>
              <c:numCache>
                <c:formatCode>#\ ##0.0</c:formatCode>
                <c:ptCount val="17"/>
                <c:pt idx="0">
                  <c:v>29.7</c:v>
                </c:pt>
                <c:pt idx="1">
                  <c:v>30</c:v>
                </c:pt>
                <c:pt idx="2">
                  <c:v>31.6</c:v>
                </c:pt>
                <c:pt idx="3">
                  <c:v>35.9</c:v>
                </c:pt>
                <c:pt idx="4">
                  <c:v>36.700000000000003</c:v>
                </c:pt>
                <c:pt idx="5">
                  <c:v>38.5</c:v>
                </c:pt>
                <c:pt idx="6">
                  <c:v>38.9</c:v>
                </c:pt>
                <c:pt idx="7">
                  <c:v>43.2</c:v>
                </c:pt>
                <c:pt idx="8">
                  <c:v>45.5</c:v>
                </c:pt>
                <c:pt idx="9">
                  <c:v>48.7</c:v>
                </c:pt>
                <c:pt idx="10">
                  <c:v>50</c:v>
                </c:pt>
                <c:pt idx="11">
                  <c:v>53.4</c:v>
                </c:pt>
                <c:pt idx="12">
                  <c:v>54.3</c:v>
                </c:pt>
                <c:pt idx="13">
                  <c:v>56.6</c:v>
                </c:pt>
                <c:pt idx="14">
                  <c:v>59.6</c:v>
                </c:pt>
                <c:pt idx="15">
                  <c:v>78.099999999999994</c:v>
                </c:pt>
                <c:pt idx="1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4-49BF-94CD-C303509DAF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505391"/>
        <c:axId val="1871491471"/>
      </c:barChart>
      <c:catAx>
        <c:axId val="1871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91471"/>
        <c:crosses val="autoZero"/>
        <c:auto val="1"/>
        <c:lblAlgn val="ctr"/>
        <c:lblOffset val="100"/>
        <c:noMultiLvlLbl val="0"/>
      </c:catAx>
      <c:valAx>
        <c:axId val="187149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505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Koululounas on laadultaan hyvää, %, 8.</a:t>
            </a:r>
            <a:r>
              <a:rPr lang="en-US" baseline="0"/>
              <a:t> ja 9.lk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'!$F$19</c:f>
              <c:strCache>
                <c:ptCount val="1"/>
                <c:pt idx="0">
                  <c:v>Koululounas on laadultaan hyvää,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B-4230-BBD5-C05D7AD0A5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CB-4230-BBD5-C05D7AD0A5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CB-4230-BBD5-C05D7AD0A5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CB-4230-BBD5-C05D7AD0A5B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CB-4230-BBD5-C05D7AD0A5B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CB-4230-BBD5-C05D7AD0A5B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CB-4230-BBD5-C05D7AD0A5B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CB-4230-BBD5-C05D7AD0A5B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CB-4230-BBD5-C05D7AD0A5B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CB-4230-BBD5-C05D7AD0A5B9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0CB-4230-BBD5-C05D7AD0A5B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CB-4230-BBD5-C05D7AD0A5B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CB-4230-BBD5-C05D7AD0A5B9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CB-4230-BBD5-C05D7AD0A5B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CB-4230-BBD5-C05D7AD0A5B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CB-4230-BBD5-C05D7AD0A5B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CB-4230-BBD5-C05D7AD0A5B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CB-4230-BBD5-C05D7AD0A5B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0CB-4230-BBD5-C05D7AD0A5B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CB-4230-BBD5-C05D7AD0A5B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CB-4230-BBD5-C05D7AD0A5B9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CB-4230-BBD5-C05D7AD0A5B9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0CB-4230-BBD5-C05D7AD0A5B9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0CB-4230-BBD5-C05D7AD0A5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'Kouluterveyskyselyn aikasarjat '!$D$20:$E$60</c:f>
              <c:multiLvlStrCache>
                <c:ptCount val="41"/>
                <c:lvl>
                  <c:pt idx="0">
                    <c:v>Sukupuoli: yhteensä</c:v>
                  </c:pt>
                  <c:pt idx="1">
                    <c:v>Pojat</c:v>
                  </c:pt>
                  <c:pt idx="2">
                    <c:v>Tytöt</c:v>
                  </c:pt>
                  <c:pt idx="3">
                    <c:v>Sukupuoli: yhteensä</c:v>
                  </c:pt>
                  <c:pt idx="4">
                    <c:v>Pojat</c:v>
                  </c:pt>
                  <c:pt idx="5">
                    <c:v>Tytöt</c:v>
                  </c:pt>
                  <c:pt idx="6">
                    <c:v>Sukupuoli: yhteensä</c:v>
                  </c:pt>
                  <c:pt idx="7">
                    <c:v>Pojat</c:v>
                  </c:pt>
                  <c:pt idx="8">
                    <c:v>Tytöt</c:v>
                  </c:pt>
                  <c:pt idx="9">
                    <c:v>Sukupuoli: yhteensä</c:v>
                  </c:pt>
                  <c:pt idx="10">
                    <c:v>Pojat</c:v>
                  </c:pt>
                  <c:pt idx="11">
                    <c:v>Tytöt</c:v>
                  </c:pt>
                  <c:pt idx="12">
                    <c:v>Sukupuoli: yhteensä</c:v>
                  </c:pt>
                  <c:pt idx="13">
                    <c:v>Pojat</c:v>
                  </c:pt>
                  <c:pt idx="14">
                    <c:v>Tytöt</c:v>
                  </c:pt>
                  <c:pt idx="15">
                    <c:v>Sukupuoli: yhteensä</c:v>
                  </c:pt>
                  <c:pt idx="16">
                    <c:v>Pojat</c:v>
                  </c:pt>
                  <c:pt idx="17">
                    <c:v>Tytöt</c:v>
                  </c:pt>
                  <c:pt idx="18">
                    <c:v>Sukupuoli: yhteensä</c:v>
                  </c:pt>
                  <c:pt idx="19">
                    <c:v>Pojat</c:v>
                  </c:pt>
                  <c:pt idx="20">
                    <c:v>Tytöt</c:v>
                  </c:pt>
                  <c:pt idx="21">
                    <c:v>Sukupuoli: yhteensä</c:v>
                  </c:pt>
                  <c:pt idx="22">
                    <c:v>Pojat</c:v>
                  </c:pt>
                  <c:pt idx="23">
                    <c:v>Tytöt</c:v>
                  </c:pt>
                  <c:pt idx="24">
                    <c:v>Sukupuoli: yhteensä</c:v>
                  </c:pt>
                  <c:pt idx="25">
                    <c:v>Pojat</c:v>
                  </c:pt>
                  <c:pt idx="26">
                    <c:v>Tytöt</c:v>
                  </c:pt>
                  <c:pt idx="27">
                    <c:v>Sukupuoli: yhteensä</c:v>
                  </c:pt>
                  <c:pt idx="28">
                    <c:v>Sukupuoli: yhteensä</c:v>
                  </c:pt>
                  <c:pt idx="29">
                    <c:v>Pojat</c:v>
                  </c:pt>
                  <c:pt idx="30">
                    <c:v>Tytöt</c:v>
                  </c:pt>
                  <c:pt idx="31">
                    <c:v>Sukupuoli: yhteensä</c:v>
                  </c:pt>
                  <c:pt idx="32">
                    <c:v>Sukupuoli: yhteensä</c:v>
                  </c:pt>
                  <c:pt idx="33">
                    <c:v>Pojat</c:v>
                  </c:pt>
                  <c:pt idx="34">
                    <c:v>Tytöt</c:v>
                  </c:pt>
                  <c:pt idx="35">
                    <c:v>Sukupuoli: yhteensä</c:v>
                  </c:pt>
                  <c:pt idx="36">
                    <c:v>Sukupuoli: yhteensä</c:v>
                  </c:pt>
                  <c:pt idx="37">
                    <c:v>Pojat</c:v>
                  </c:pt>
                  <c:pt idx="38">
                    <c:v>Tytöt</c:v>
                  </c:pt>
                  <c:pt idx="39">
                    <c:v>Sukupuoli: yhteensä</c:v>
                  </c:pt>
                  <c:pt idx="40">
                    <c:v>Sukupuoli: yhteensä</c:v>
                  </c:pt>
                </c:lvl>
                <c:lvl>
                  <c:pt idx="0">
                    <c:v>Koko maa</c:v>
                  </c:pt>
                  <c:pt idx="3">
                    <c:v>Pohjois-Savon hyvinvointialue</c:v>
                  </c:pt>
                  <c:pt idx="6">
                    <c:v>Iisalmi</c:v>
                  </c:pt>
                  <c:pt idx="9">
                    <c:v>Joroinen</c:v>
                  </c:pt>
                  <c:pt idx="12">
                    <c:v>Kiuruvesi</c:v>
                  </c:pt>
                  <c:pt idx="15">
                    <c:v>Kuopio</c:v>
                  </c:pt>
                  <c:pt idx="18">
                    <c:v>Lapinlahti</c:v>
                  </c:pt>
                  <c:pt idx="21">
                    <c:v>Leppävirta</c:v>
                  </c:pt>
                  <c:pt idx="24">
                    <c:v>Pielavesi</c:v>
                  </c:pt>
                  <c:pt idx="27">
                    <c:v>Rautalampi</c:v>
                  </c:pt>
                  <c:pt idx="28">
                    <c:v>Siilinjärvi</c:v>
                  </c:pt>
                  <c:pt idx="31">
                    <c:v>Sonkajärvi</c:v>
                  </c:pt>
                  <c:pt idx="32">
                    <c:v>Suonenjoki</c:v>
                  </c:pt>
                  <c:pt idx="35">
                    <c:v>Tuusniemi</c:v>
                  </c:pt>
                  <c:pt idx="36">
                    <c:v>Varkaus</c:v>
                  </c:pt>
                  <c:pt idx="39">
                    <c:v>Vesanto</c:v>
                  </c:pt>
                  <c:pt idx="40">
                    <c:v>Vieremä</c:v>
                  </c:pt>
                </c:lvl>
              </c:multiLvlStrCache>
            </c:multiLvlStrRef>
          </c:cat>
          <c:val>
            <c:numRef>
              <c:f>'Kouluterveyskyselyn aikasarjat '!$F$20:$F$60</c:f>
              <c:numCache>
                <c:formatCode>#\ ##0.0</c:formatCode>
                <c:ptCount val="41"/>
                <c:pt idx="0">
                  <c:v>38.9</c:v>
                </c:pt>
                <c:pt idx="1">
                  <c:v>39.9</c:v>
                </c:pt>
                <c:pt idx="2">
                  <c:v>38</c:v>
                </c:pt>
                <c:pt idx="3">
                  <c:v>38.5</c:v>
                </c:pt>
                <c:pt idx="4">
                  <c:v>38.6</c:v>
                </c:pt>
                <c:pt idx="5">
                  <c:v>38.5</c:v>
                </c:pt>
                <c:pt idx="6">
                  <c:v>36.700000000000003</c:v>
                </c:pt>
                <c:pt idx="7">
                  <c:v>39.5</c:v>
                </c:pt>
                <c:pt idx="8">
                  <c:v>33.799999999999997</c:v>
                </c:pt>
                <c:pt idx="9">
                  <c:v>80</c:v>
                </c:pt>
                <c:pt idx="10">
                  <c:v>82.5</c:v>
                </c:pt>
                <c:pt idx="11">
                  <c:v>77.5</c:v>
                </c:pt>
                <c:pt idx="12">
                  <c:v>54.3</c:v>
                </c:pt>
                <c:pt idx="13">
                  <c:v>48.6</c:v>
                </c:pt>
                <c:pt idx="14">
                  <c:v>59.1</c:v>
                </c:pt>
                <c:pt idx="15">
                  <c:v>31.6</c:v>
                </c:pt>
                <c:pt idx="16">
                  <c:v>29.6</c:v>
                </c:pt>
                <c:pt idx="17">
                  <c:v>33.5</c:v>
                </c:pt>
                <c:pt idx="18">
                  <c:v>29.7</c:v>
                </c:pt>
                <c:pt idx="19">
                  <c:v>27.5</c:v>
                </c:pt>
                <c:pt idx="20">
                  <c:v>32.1</c:v>
                </c:pt>
                <c:pt idx="21">
                  <c:v>35.9</c:v>
                </c:pt>
                <c:pt idx="22">
                  <c:v>41.3</c:v>
                </c:pt>
                <c:pt idx="23">
                  <c:v>30.3</c:v>
                </c:pt>
                <c:pt idx="24">
                  <c:v>48.7</c:v>
                </c:pt>
                <c:pt idx="25">
                  <c:v>50</c:v>
                </c:pt>
                <c:pt idx="26">
                  <c:v>47.4</c:v>
                </c:pt>
                <c:pt idx="27">
                  <c:v>59.6</c:v>
                </c:pt>
                <c:pt idx="28">
                  <c:v>43.2</c:v>
                </c:pt>
                <c:pt idx="29">
                  <c:v>45</c:v>
                </c:pt>
                <c:pt idx="30">
                  <c:v>41.2</c:v>
                </c:pt>
                <c:pt idx="31">
                  <c:v>56.6</c:v>
                </c:pt>
                <c:pt idx="32">
                  <c:v>30</c:v>
                </c:pt>
                <c:pt idx="33">
                  <c:v>28.2</c:v>
                </c:pt>
                <c:pt idx="34">
                  <c:v>31.4</c:v>
                </c:pt>
                <c:pt idx="35">
                  <c:v>53.4</c:v>
                </c:pt>
                <c:pt idx="36">
                  <c:v>45.5</c:v>
                </c:pt>
                <c:pt idx="37">
                  <c:v>49.6</c:v>
                </c:pt>
                <c:pt idx="38">
                  <c:v>42.2</c:v>
                </c:pt>
                <c:pt idx="39">
                  <c:v>78.099999999999994</c:v>
                </c:pt>
                <c:pt idx="4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B-4230-BBD5-C05D7AD0A5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465840"/>
        <c:axId val="368465360"/>
      </c:barChart>
      <c:catAx>
        <c:axId val="3684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65360"/>
        <c:crosses val="autoZero"/>
        <c:auto val="1"/>
        <c:lblAlgn val="ctr"/>
        <c:lblOffset val="100"/>
        <c:noMultiLvlLbl val="0"/>
      </c:catAx>
      <c:valAx>
        <c:axId val="36846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46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/>
              <a:t>Koululounas on maultaan hyvää, %, 8. ja 9.lk, v.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'Kouluterveyskyselyn aikasarjat '!$C$17</c:f>
              <c:strCache>
                <c:ptCount val="1"/>
                <c:pt idx="0">
                  <c:v>Koululounas on maultaan hyvää,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'Kouluterveyskyselyn aikasarjat '!$B$18:$B$34</c:f>
              <c:strCache>
                <c:ptCount val="17"/>
                <c:pt idx="0">
                  <c:v>Lapinlahti</c:v>
                </c:pt>
                <c:pt idx="1">
                  <c:v>Suonenjoki</c:v>
                </c:pt>
                <c:pt idx="2">
                  <c:v>Kuopio</c:v>
                </c:pt>
                <c:pt idx="3">
                  <c:v>Iisalmi</c:v>
                </c:pt>
                <c:pt idx="4">
                  <c:v>Leppävirta</c:v>
                </c:pt>
                <c:pt idx="5">
                  <c:v>Koko maa</c:v>
                </c:pt>
                <c:pt idx="6">
                  <c:v>Pohjois-Savon hyvinvointialue</c:v>
                </c:pt>
                <c:pt idx="7">
                  <c:v>Siilinjärvi</c:v>
                </c:pt>
                <c:pt idx="8">
                  <c:v>Varkaus</c:v>
                </c:pt>
                <c:pt idx="9">
                  <c:v>Rautalampi</c:v>
                </c:pt>
                <c:pt idx="10">
                  <c:v>Pielavesi</c:v>
                </c:pt>
                <c:pt idx="11">
                  <c:v>Kiuruvesi</c:v>
                </c:pt>
                <c:pt idx="12">
                  <c:v>Sonkajärvi</c:v>
                </c:pt>
                <c:pt idx="13">
                  <c:v>Tuusniemi</c:v>
                </c:pt>
                <c:pt idx="14">
                  <c:v>Vieremä</c:v>
                </c:pt>
                <c:pt idx="15">
                  <c:v>Vesanto</c:v>
                </c:pt>
                <c:pt idx="16">
                  <c:v>Joroinen</c:v>
                </c:pt>
              </c:strCache>
            </c:strRef>
          </c:cat>
          <c:val>
            <c:numRef>
              <c:f>'Kouluterveyskyselyn aikasarjat '!$C$18:$C$34</c:f>
              <c:numCache>
                <c:formatCode>#\ ##0.0</c:formatCode>
                <c:ptCount val="17"/>
                <c:pt idx="0">
                  <c:v>28</c:v>
                </c:pt>
                <c:pt idx="1">
                  <c:v>28.9</c:v>
                </c:pt>
                <c:pt idx="2">
                  <c:v>34</c:v>
                </c:pt>
                <c:pt idx="3">
                  <c:v>37.6</c:v>
                </c:pt>
                <c:pt idx="4">
                  <c:v>38.700000000000003</c:v>
                </c:pt>
                <c:pt idx="5">
                  <c:v>39.4</c:v>
                </c:pt>
                <c:pt idx="6">
                  <c:v>40.1</c:v>
                </c:pt>
                <c:pt idx="7">
                  <c:v>46.7</c:v>
                </c:pt>
                <c:pt idx="8">
                  <c:v>46.8</c:v>
                </c:pt>
                <c:pt idx="9">
                  <c:v>51.1</c:v>
                </c:pt>
                <c:pt idx="10">
                  <c:v>51.9</c:v>
                </c:pt>
                <c:pt idx="11">
                  <c:v>53.3</c:v>
                </c:pt>
                <c:pt idx="12">
                  <c:v>53.7</c:v>
                </c:pt>
                <c:pt idx="13">
                  <c:v>56.9</c:v>
                </c:pt>
                <c:pt idx="14">
                  <c:v>58.8</c:v>
                </c:pt>
                <c:pt idx="15">
                  <c:v>71.900000000000006</c:v>
                </c:pt>
                <c:pt idx="1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4-4D86-B6A3-97B4DF687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1473231"/>
        <c:axId val="1871473711"/>
      </c:barChart>
      <c:catAx>
        <c:axId val="187147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73711"/>
        <c:crosses val="autoZero"/>
        <c:auto val="1"/>
        <c:lblAlgn val="ctr"/>
        <c:lblOffset val="100"/>
        <c:noMultiLvlLbl val="0"/>
      </c:catAx>
      <c:valAx>
        <c:axId val="187147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147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4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8484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56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01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40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92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500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78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808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60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60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8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08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29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143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7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429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24.9.2024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26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24.9.2024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09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24.9.2024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888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513093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612575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5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3727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68576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24.9.2024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25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24.9.2024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928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1" y="2316046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9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9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9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134256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7850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2" y="1800159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949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216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5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28077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1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1887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8820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24.9.2024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3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9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24.9.2024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3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9" y="319853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0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1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2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3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4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5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6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7.xml"/><Relationship Id="rId4" Type="http://schemas.openxmlformats.org/officeDocument/2006/relationships/hyperlink" Target="https://sampo.thl.fi/pivot/prod/fi/ktk2/nuoret/fact_ktk2_nuoret?row=alue-886778.886712.&amp;row=vuosi-886824.952479.&amp;row=ka-987857.987496.987707.&amp;row=taustatekija-888288&amp;row=sp-888243.&amp;column=measure-952830.&amp;column=952810L&amp;fo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0.xml"/><Relationship Id="rId4" Type="http://schemas.openxmlformats.org/officeDocument/2006/relationships/hyperlink" Target="https://sampo.thl.fi/pivot/prod/fi/ktk2/nuoret/fact_ktk2_nuoret?row=measure-952866.&amp;row=952810L&amp;column=alue-886712.&amp;column=vuosi-952479.&amp;column=ka-987089&amp;column=taustatekija-888288&amp;column=sp-888243.&amp;fo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.xml"/><Relationship Id="rId5" Type="http://schemas.openxmlformats.org/officeDocument/2006/relationships/hyperlink" Target="https://sotkanet.fi/sotkanet/fi/taulukko/?indicator=s44yAAA=&amp;region=i8xIz8vNy0mxNsyPrzIsN09KTso1M7Y2TLQ2qgAA&amp;year=sy5zsdY1AgA=&amp;gender=t&amp;abs=f&amp;color=f&amp;buildVersion=3.1.1&amp;buildTimestamp=202407081245" TargetMode="External"/><Relationship Id="rId4" Type="http://schemas.openxmlformats.org/officeDocument/2006/relationships/hyperlink" Target="https://sotkanet.fi/sotkanet/fi/metadata/indicators/390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1.xml"/><Relationship Id="rId4" Type="http://schemas.openxmlformats.org/officeDocument/2006/relationships/hyperlink" Target="https://sampo.thl.fi/pivot/prod/fi/ktk2/nuoret/fact_ktk2_nuoret?row=measure-952866.&amp;row=952810L&amp;column=alue-886712.&amp;column=vuosi-952479.&amp;column=ka-987089&amp;column=taustatekija-888288&amp;column=sp-888243.&amp;fo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s://sotkanet.fi/sotkanet/fi/metadata/indicators/39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6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8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.xml"/><Relationship Id="rId5" Type="http://schemas.openxmlformats.org/officeDocument/2006/relationships/hyperlink" Target="https://thl.fi/documents/155392151/190160464/ktk2023_indikaattorikuvaukset_ylakoulu_lukio_aol_fi.pdf/573ed3e3-d153-edc4-562d-053be6914bd6/ktk2023_indikaattorikuvaukset_ylakoulu_lukio_aol_fi.pdf?t=1699521849552" TargetMode="External"/><Relationship Id="rId4" Type="http://schemas.openxmlformats.org/officeDocument/2006/relationships/hyperlink" Target="https://sampo.thl.fi/pivot/prod/fi/ktk2/nuoret/fact_ktk2_nuoret?row=measure-952866.&amp;row=measure-952896.952630.952547.952637.952535.952902.&amp;column=alue-886778.886712.886492.886766.886501.886728.886806.886548.886578.886775.886610.886651.886605.886585.886756.886557.886563.&amp;column=vuosi-952479.&amp;column=ka-987857.&amp;column=taustatekija-888288&amp;column=sp-888243.&amp;fo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61A75-9F1B-B90F-8FB8-F97552D21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Kouluterveyskyselyn tuloksia yläkoululaisten syömisestä</a:t>
            </a:r>
            <a:endParaRPr lang="fi-FI" sz="72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B76D47-EC95-2144-EF7D-7247500A3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000" dirty="0"/>
              <a:t>HYTE- ja osallisuuspalveluyksikkö</a:t>
            </a:r>
          </a:p>
          <a:p>
            <a:r>
              <a:rPr lang="fi-FI" sz="2000" dirty="0"/>
              <a:t>Säde Rytkönen</a:t>
            </a:r>
          </a:p>
          <a:p>
            <a:endParaRPr lang="fi-FI" sz="2000" dirty="0"/>
          </a:p>
          <a:p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Supervoimaa koululounaasta! </a:t>
            </a:r>
          </a:p>
          <a:p>
            <a:r>
              <a:rPr lang="fi-FI" sz="2000" dirty="0">
                <a:solidFill>
                  <a:srgbClr val="000000"/>
                </a:solidFill>
                <a:cs typeface="Calibri" panose="020F0502020204030204" pitchFamily="34" charset="0"/>
              </a:rPr>
              <a:t>23.9.2024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B515D2-0518-DBBE-B201-11E35334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40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10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 on maultaan hyvää. Indikaattori perustuu kysymykseen: "Mitä mieltä olet koululounaasta?". Kysymyksen osio:  Koululounas on maultaan hyvää. Vastausvaihtoehdot: 1) Täysin samaa mieltä, 2) Samaa mieltä, 3) Eri mieltä, 4) Täysin eri mieltä. Tarkastelussa ovat vastaajat, jotka ovat ilmoittaneet vaihtoehdon 1  tai 2. ..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5400000" flipH="1">
            <a:off x="904078" y="4651391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A19D578C-8A40-6DF1-6A77-F4680095B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84279"/>
              </p:ext>
            </p:extLst>
          </p:nvPr>
        </p:nvGraphicFramePr>
        <p:xfrm>
          <a:off x="0" y="1000170"/>
          <a:ext cx="12083143" cy="450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7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koululounasta on tarjolla riittävästi. Indikaattori perustuu kysymykseen: "Mitä mieltä olet koululounaasta?". Kysymyksen osio: Koululounasta on riittävästi tarjolla. Vastausvaihtoehdot: 1) Täysin samaa mieltä, 2) Samaa mieltä, </a:t>
            </a:r>
          </a:p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3) Eri mieltä, 4) Täysin eri mieltä. Tarkastelussa ovat vastaajat, jotka ovat ilmoittaneet vaihtoehdon 1 tai 2.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3601557" y="3611209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A76AE574-DFD9-3114-C816-B6BF1F1BC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112980"/>
              </p:ext>
            </p:extLst>
          </p:nvPr>
        </p:nvGraphicFramePr>
        <p:xfrm>
          <a:off x="822663" y="905958"/>
          <a:ext cx="10792393" cy="453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231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12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koululounasta on tarjolla riittävästi. Indikaattori perustuu kysymykseen: "Mitä mieltä olet koululounaasta?". Kysymyksen osio: Koululounasta on riittävästi tarjolla. Vastausvaihtoehdot: 1) Täysin samaa mieltä, 2) Samaa mieltä, </a:t>
            </a:r>
          </a:p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3) Eri mieltä, 4) Täysin eri mieltä. Tarkastelussa ovat vastaajat, jotka ovat ilmoittaneet vaihtoehdon 1 tai 2.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5400000" flipH="1">
            <a:off x="881065" y="4808424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4F22ECCB-E1A9-2346-637F-6B528200F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7135"/>
              </p:ext>
            </p:extLst>
          </p:nvPr>
        </p:nvGraphicFramePr>
        <p:xfrm>
          <a:off x="196894" y="794497"/>
          <a:ext cx="11908019" cy="476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7218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13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 tarjotaan sopivaan aikaan päivästä. Indikaattori perustuu kysymykseen: "Mitä mieltä olet koululounaasta?". Kysymyksen osio: Koululounasta tarjotaan sopivaan aikaan päivästä. Vastausvaihtoehdot: 1) Täysin samaa mieltä, 2) Samaa mieltä, 3) Eri mieltä, 4) Täysin eri mieltä. Tarkastelussa ovat vastaajat, jotka ovat ilmoittaneet vaihtoehdon 1 tai 2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2868512" y="3767899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DD45BBA-3252-C115-BCDF-16A36E2BD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053502"/>
              </p:ext>
            </p:extLst>
          </p:nvPr>
        </p:nvGraphicFramePr>
        <p:xfrm>
          <a:off x="822664" y="1288843"/>
          <a:ext cx="10546672" cy="427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6139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 tarjotaan sopivaan aikaan päivästä. Indikaattori perustuu kysymykseen: "Mitä mieltä olet koululounaasta?". Kysymyksen osio: Koululounasta tarjotaan sopivaan aikaan päivästä. Vastausvaihtoehdot: 1) Täysin samaa mieltä, 2) Samaa mieltä, 3) Eri mieltä, 4) Täysin eri mieltä. Tarkastelussa ovat vastaajat, jotka ovat ilmoittaneet vaihtoehdon 1 tai 2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5208292" flipH="1">
            <a:off x="987789" y="4606761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72C81204-9F50-133D-2325-F44A9390E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338374"/>
              </p:ext>
            </p:extLst>
          </p:nvPr>
        </p:nvGraphicFramePr>
        <p:xfrm>
          <a:off x="196895" y="1025210"/>
          <a:ext cx="11886248" cy="441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7067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15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Indikaattori tuottaa tietoa niiden nuorten osuudesta (%), jotka ovat syöneet hedelmiä tai marjoja harvemmin kuin 6 päivänä viimeksi kuluneen viikon aikana. Indikaattori perustuu kysymykseen: "Kuinka usein olet syönyt tai juonut seuraavia ruokia tai juomia viimeksi kuluneen viikon (7 pv) aikana?". Kysymyksen osio: Hedelmiä tai marjoja. Vastausvaihtoehdot: 1) En kertaakaan, 2) 1-2 päivänä, 3) 3-5 päivänä, 4) 6-7 päivänä. Tarkastelussa </a:t>
            </a:r>
          </a:p>
          <a:p>
            <a:pPr algn="l"/>
            <a:r>
              <a:rPr lang="fi-FI" sz="1200" dirty="0"/>
              <a:t>ovat mukana vastaajat, jotka ovat valinneet vaihtoehdon 1,2 tai 3.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Kouluterveyskyselyn aikasarjat perusopetus 8. ja 9. </a:t>
            </a:r>
            <a:r>
              <a:rPr lang="fi-FI" sz="12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lk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lukio, </a:t>
            </a:r>
            <a:r>
              <a:rPr lang="fi-FI" sz="12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aol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3977360" y="3721809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DD2B550B-9CDA-ABD2-D464-FA7766260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994228"/>
              </p:ext>
            </p:extLst>
          </p:nvPr>
        </p:nvGraphicFramePr>
        <p:xfrm>
          <a:off x="570252" y="1566582"/>
          <a:ext cx="11424853" cy="393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8694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16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Indikaattori tuottaa tietoa niiden nuorten osuudesta (%), jotka ovat syöneet hedelmiä tai marjoja harvemmin kuin 6 päivänä viimeksi kuluneen viikon aikana. Indikaattori perustuu kysymykseen: "Kuinka usein olet syönyt tai juonut seuraavia ruokia tai juomia viimeksi kuluneen viikon (7 pv) aikana?". Kysymyksen osio: Hedelmiä tai marjoja. Vastausvaihtoehdot: 1) En kertaakaan, 2) 1-2 päivänä, 3) 3-5 päivänä, 4) 6-7 päivänä. Tarkastelussa </a:t>
            </a:r>
          </a:p>
          <a:p>
            <a:pPr algn="l"/>
            <a:r>
              <a:rPr lang="fi-FI" sz="1200" dirty="0"/>
              <a:t>ovat mukana vastaajat, jotka ovat valinneet vaihtoehdon 1,2 tai 3.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Kouluterveyskyselyn aikasarjat perusopetus 8. ja 9. </a:t>
            </a:r>
            <a:r>
              <a:rPr lang="fi-FI" sz="12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lk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lukio, </a:t>
            </a:r>
            <a:r>
              <a:rPr lang="fi-FI" sz="12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aol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5191710" flipH="1">
            <a:off x="881065" y="4602637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DC4DF20-9980-7E45-23E1-0F92CD022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95921"/>
              </p:ext>
            </p:extLst>
          </p:nvPr>
        </p:nvGraphicFramePr>
        <p:xfrm>
          <a:off x="237940" y="887565"/>
          <a:ext cx="11918905" cy="447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6372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C8CD-98A7-3FE8-4EE2-FA1E0244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5A6726-0636-41EF-8CA0-43B2BCF9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17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E4B975A-0B9E-879A-F549-1EFFB089D015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E33561B-825D-C49D-DA0A-EAAE9D8CD77A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58FE79B-DF03-66E8-90F9-C95CC3494FA7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AFF654A-3AC3-3B83-DF57-761C47815477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B5CC34B-1E2C-D434-8724-CA099939A42D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9CFDB1FB-EF7A-982A-D0C8-58C2FCBDF48D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4C76DCF5-1FFC-BB47-2925-E10A88FB5A23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12AD9894-7C6E-CF70-E79D-028BD36C0726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3833297-5185-D6A5-0EF9-3465131167E0}"/>
              </a:ext>
            </a:extLst>
          </p:cNvPr>
          <p:cNvSpPr/>
          <p:nvPr/>
        </p:nvSpPr>
        <p:spPr>
          <a:xfrm>
            <a:off x="805295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6E0F4A-BD79-F498-16F3-AACAB522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AEE0F81-F94D-0164-775F-128515287511}"/>
              </a:ext>
            </a:extLst>
          </p:cNvPr>
          <p:cNvSpPr txBox="1"/>
          <p:nvPr/>
        </p:nvSpPr>
        <p:spPr>
          <a:xfrm flipH="1">
            <a:off x="940652" y="5955525"/>
            <a:ext cx="101818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endParaRPr lang="fi-FI" sz="12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AD766EB4-23B8-2467-6086-4587F51F14DB}"/>
              </a:ext>
            </a:extLst>
          </p:cNvPr>
          <p:cNvGraphicFramePr>
            <a:graphicFrameLocks/>
          </p:cNvGraphicFramePr>
          <p:nvPr/>
        </p:nvGraphicFramePr>
        <p:xfrm>
          <a:off x="805295" y="1060600"/>
          <a:ext cx="10546672" cy="411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849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0F700-40AC-6A7B-7D73-0BFF09C7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35" y="1104170"/>
            <a:ext cx="11274498" cy="774813"/>
          </a:xfrm>
        </p:spPr>
        <p:txBody>
          <a:bodyPr/>
          <a:lstStyle/>
          <a:p>
            <a:r>
              <a:rPr lang="fi-FI" sz="3999" dirty="0">
                <a:solidFill>
                  <a:schemeClr val="accent2"/>
                </a:solidFill>
                <a:latin typeface="Inter"/>
                <a:ea typeface="Inter" panose="02000503000000020004" pitchFamily="2" charset="0"/>
              </a:rPr>
              <a:t>Eri kouluasteet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18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239072" y="649111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740018" y="2112072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1878983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algn="l">
              <a:spcBef>
                <a:spcPts val="0"/>
              </a:spcBef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dirty="0"/>
          </a:p>
        </p:txBody>
      </p:sp>
      <p:sp>
        <p:nvSpPr>
          <p:cNvPr id="3" name="Alaotsikko 3">
            <a:extLst>
              <a:ext uri="{FF2B5EF4-FFF2-40B4-BE49-F238E27FC236}">
                <a16:creationId xmlns:a16="http://schemas.microsoft.com/office/drawing/2014/main" id="{09977252-2937-17A9-D66F-BBE1A9BDEF91}"/>
              </a:ext>
            </a:extLst>
          </p:cNvPr>
          <p:cNvSpPr>
            <a:spLocks noGrp="1"/>
          </p:cNvSpPr>
          <p:nvPr/>
        </p:nvSpPr>
        <p:spPr>
          <a:xfrm>
            <a:off x="6463407" y="1946518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6A9898B5-1DB4-AC81-3F99-18E2AA8A8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81555"/>
              </p:ext>
            </p:extLst>
          </p:nvPr>
        </p:nvGraphicFramePr>
        <p:xfrm>
          <a:off x="384451" y="2759957"/>
          <a:ext cx="4568282" cy="330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EB024167-E0DC-69B4-AE01-671BA5AA3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046480"/>
              </p:ext>
            </p:extLst>
          </p:nvPr>
        </p:nvGraphicFramePr>
        <p:xfrm>
          <a:off x="5869242" y="2759957"/>
          <a:ext cx="5052752" cy="322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696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C8CD-98A7-3FE8-4EE2-FA1E0244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5A6726-0636-41EF-8CA0-43B2BCF9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19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E4B975A-0B9E-879A-F549-1EFFB089D015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E33561B-825D-C49D-DA0A-EAAE9D8CD77A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58FE79B-DF03-66E8-90F9-C95CC3494FA7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AFF654A-3AC3-3B83-DF57-761C47815477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B5CC34B-1E2C-D434-8724-CA099939A42D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9CFDB1FB-EF7A-982A-D0C8-58C2FCBDF48D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4C76DCF5-1FFC-BB47-2925-E10A88FB5A23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12AD9894-7C6E-CF70-E79D-028BD36C0726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3833297-5185-D6A5-0EF9-3465131167E0}"/>
              </a:ext>
            </a:extLst>
          </p:cNvPr>
          <p:cNvSpPr/>
          <p:nvPr/>
        </p:nvSpPr>
        <p:spPr>
          <a:xfrm>
            <a:off x="805295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6E0F4A-BD79-F498-16F3-AACAB522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AEE0F81-F94D-0164-775F-128515287511}"/>
              </a:ext>
            </a:extLst>
          </p:cNvPr>
          <p:cNvSpPr txBox="1"/>
          <p:nvPr/>
        </p:nvSpPr>
        <p:spPr>
          <a:xfrm flipH="1">
            <a:off x="940652" y="5955525"/>
            <a:ext cx="10181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Indikaattori tuottaa tietoa 8.-9.lk oppilaiden, lukiolaisten ja </a:t>
            </a:r>
            <a:r>
              <a:rPr lang="fi-FI" sz="1200" dirty="0" err="1"/>
              <a:t>ammatill.oppilaitosten</a:t>
            </a:r>
            <a:r>
              <a:rPr lang="fi-FI" sz="1200" dirty="0"/>
              <a:t> opiskelijoiden oppilaiden vuoden 2023 vastuksista ruokatottumuksiin ja kouluruokailuun. 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endParaRPr lang="fi-FI" sz="1200" dirty="0"/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AFE809D4-6FE7-F667-1CD6-4B387AF11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97719"/>
              </p:ext>
            </p:extLst>
          </p:nvPr>
        </p:nvGraphicFramePr>
        <p:xfrm>
          <a:off x="326571" y="851641"/>
          <a:ext cx="11691258" cy="468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103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9027"/>
            <a:ext cx="101818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eivät syö koululounasta päivittäin. Indikaattori perustuu kysymykseen: "Kuinka usein syöt seuraavia aterioita. kouluviikon/opiskeluviikon aikana?". Kysymyksen osio: Koululounas. Vastausvaihtoehdot: 1) Viitenä päivänä, 2) 3-4 päivänä, 3) 1-2 päivänä, 4) En kertaakaan. Tarkastelussa ovat vastaajat, jotka ovat ilmoittaneet vaihtoehdon 2, 3 tai 4.</a:t>
            </a:r>
            <a:r>
              <a:rPr lang="fi-FI" sz="1200" dirty="0">
                <a:hlinkClick r:id="rId4"/>
              </a:rPr>
              <a:t>Metadata - Sotkanet.fi, Tilasto- ja indikaattoripankki</a:t>
            </a:r>
            <a:r>
              <a:rPr lang="fi-FI" sz="1200" dirty="0"/>
              <a:t> ja tilastot: </a:t>
            </a:r>
            <a:r>
              <a:rPr lang="fi-FI" sz="1200" dirty="0">
                <a:hlinkClick r:id="rId5"/>
              </a:rPr>
              <a:t>Tulostaulukko - Sotkanet.fi, Tilasto- ja indikaattoripankki</a:t>
            </a:r>
            <a:endParaRPr lang="fi-FI" sz="1200" dirty="0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A49B0CF-971B-188C-40BC-41E1B3908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691638"/>
              </p:ext>
            </p:extLst>
          </p:nvPr>
        </p:nvGraphicFramePr>
        <p:xfrm>
          <a:off x="805295" y="1060600"/>
          <a:ext cx="10816453" cy="443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Ellipsi 8">
            <a:extLst>
              <a:ext uri="{FF2B5EF4-FFF2-40B4-BE49-F238E27FC236}">
                <a16:creationId xmlns:a16="http://schemas.microsoft.com/office/drawing/2014/main" id="{2813BA16-A664-5770-90AD-AAEBB1F2FA80}"/>
              </a:ext>
            </a:extLst>
          </p:cNvPr>
          <p:cNvSpPr/>
          <p:nvPr/>
        </p:nvSpPr>
        <p:spPr>
          <a:xfrm rot="2587134" flipV="1">
            <a:off x="6687733" y="4194341"/>
            <a:ext cx="423403" cy="114673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2587134" flipV="1">
            <a:off x="6127503" y="4154132"/>
            <a:ext cx="423403" cy="1146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9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8C8CD-98A7-3FE8-4EE2-FA1E0244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5A6726-0636-41EF-8CA0-43B2BCF9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20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E4B975A-0B9E-879A-F549-1EFFB089D015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E33561B-825D-C49D-DA0A-EAAE9D8CD77A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58FE79B-DF03-66E8-90F9-C95CC3494FA7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AFF654A-3AC3-3B83-DF57-761C47815477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B5CC34B-1E2C-D434-8724-CA099939A42D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9CFDB1FB-EF7A-982A-D0C8-58C2FCBDF48D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4C76DCF5-1FFC-BB47-2925-E10A88FB5A23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12AD9894-7C6E-CF70-E79D-028BD36C0726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3833297-5185-D6A5-0EF9-3465131167E0}"/>
              </a:ext>
            </a:extLst>
          </p:cNvPr>
          <p:cNvSpPr/>
          <p:nvPr/>
        </p:nvSpPr>
        <p:spPr>
          <a:xfrm>
            <a:off x="805295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6E0F4A-BD79-F498-16F3-AACAB522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AEE0F81-F94D-0164-775F-128515287511}"/>
              </a:ext>
            </a:extLst>
          </p:cNvPr>
          <p:cNvSpPr txBox="1"/>
          <p:nvPr/>
        </p:nvSpPr>
        <p:spPr>
          <a:xfrm flipH="1">
            <a:off x="940652" y="5955525"/>
            <a:ext cx="10181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Indikaattori tuottaa tietoa 8.-9.lk oppilaiden, lukiolaisten ja </a:t>
            </a:r>
            <a:r>
              <a:rPr lang="fi-FI" sz="1200" dirty="0" err="1"/>
              <a:t>ammatill.oppilaitosten</a:t>
            </a:r>
            <a:r>
              <a:rPr lang="fi-FI" sz="1200" dirty="0"/>
              <a:t> opiskelijoiden oppilaiden vuoden 2023 vastuksista ruokatottumuksiin ja kouluruokailuun. 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endParaRPr lang="fi-FI" sz="1200" dirty="0"/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AFE809D4-6FE7-F667-1CD6-4B387AF11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86341"/>
              </p:ext>
            </p:extLst>
          </p:nvPr>
        </p:nvGraphicFramePr>
        <p:xfrm>
          <a:off x="315686" y="851641"/>
          <a:ext cx="11306061" cy="463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496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3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05470" y="2117527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koululounaan vähintään yhtenä päivänä kouluviikon aikana syömättä jättävien peruskoulun 8. ja 9. luokkalaisten osuuden prosentteina kysymykseen vastanneista ko. ikäluokassa.</a:t>
            </a:r>
            <a:r>
              <a:rPr lang="fi-FI" sz="1200">
                <a:hlinkClick r:id="rId4"/>
              </a:rPr>
              <a:t> Metadata - Sotkanet.fi, Tilasto- ja indikaattoripankki</a:t>
            </a:r>
            <a:endParaRPr lang="fi-FI" sz="120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CA8BD6C-BC99-2DB0-CEDC-6C686F635957}"/>
              </a:ext>
            </a:extLst>
          </p:cNvPr>
          <p:cNvSpPr/>
          <p:nvPr/>
        </p:nvSpPr>
        <p:spPr>
          <a:xfrm rot="2587134" flipV="1">
            <a:off x="6990338" y="3646626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66C16380-72C8-A218-84F6-40E65D7DF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03197"/>
              </p:ext>
            </p:extLst>
          </p:nvPr>
        </p:nvGraphicFramePr>
        <p:xfrm>
          <a:off x="8318316" y="1306144"/>
          <a:ext cx="3103162" cy="40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5FD1198-70EA-6BF2-7298-A003CF9EC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535151"/>
              </p:ext>
            </p:extLst>
          </p:nvPr>
        </p:nvGraphicFramePr>
        <p:xfrm>
          <a:off x="770522" y="1617029"/>
          <a:ext cx="7547794" cy="404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Yhdistin: Kaareva 10">
            <a:extLst>
              <a:ext uri="{FF2B5EF4-FFF2-40B4-BE49-F238E27FC236}">
                <a16:creationId xmlns:a16="http://schemas.microsoft.com/office/drawing/2014/main" id="{6E2FECFF-9D28-225E-B566-622F18EEB542}"/>
              </a:ext>
            </a:extLst>
          </p:cNvPr>
          <p:cNvCxnSpPr/>
          <p:nvPr/>
        </p:nvCxnSpPr>
        <p:spPr>
          <a:xfrm rot="5400000" flipH="1" flipV="1">
            <a:off x="10779271" y="3012211"/>
            <a:ext cx="667327" cy="166255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71400F7-7239-0DAE-148D-5B12C8740BD9}"/>
              </a:ext>
            </a:extLst>
          </p:cNvPr>
          <p:cNvSpPr txBox="1"/>
          <p:nvPr/>
        </p:nvSpPr>
        <p:spPr>
          <a:xfrm>
            <a:off x="11196062" y="3102408"/>
            <a:ext cx="950581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000" dirty="0">
                <a:solidFill>
                  <a:srgbClr val="FF0000"/>
                </a:solidFill>
              </a:rPr>
              <a:t>Miksiköhän tytöt </a:t>
            </a:r>
          </a:p>
          <a:p>
            <a:pPr algn="l"/>
            <a:r>
              <a:rPr lang="fi-FI" sz="1000" dirty="0">
                <a:solidFill>
                  <a:srgbClr val="FF0000"/>
                </a:solidFill>
              </a:rPr>
              <a:t>ei syö </a:t>
            </a:r>
          </a:p>
          <a:p>
            <a:pPr algn="l"/>
            <a:r>
              <a:rPr lang="fi-FI" sz="1000" dirty="0">
                <a:solidFill>
                  <a:srgbClr val="FF0000"/>
                </a:solidFill>
              </a:rPr>
              <a:t>koululounasta?</a:t>
            </a:r>
          </a:p>
        </p:txBody>
      </p:sp>
    </p:spTree>
    <p:extLst>
      <p:ext uri="{BB962C8B-B14F-4D97-AF65-F5344CB8AC3E}">
        <p14:creationId xmlns:p14="http://schemas.microsoft.com/office/powerpoint/2010/main" val="376824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/>
              <a:t>Indikaattori tuottaa tietoa niiden nuorten osuudesta (%), jotka ilmoittavat, että aikuisia syö nuorten kanssa ruokasalissa. Indikaattori perustuu kysymykseen: ”Millainen koulusi/oppilaitoksesi ruokailuympäristö on yleensä?”. Kysymyksen osio: Aikuisia syö kanssamme ruokasalissa. Vastausvaihtoehdot: 1) Kyllä, 2) Ei. Tarkastelussa ovat vastaajat, jotka ovat ilmoittaneet vaihtoehdon 1..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Kouluterveyskyselyn aikasarjat perusopetus 8. ja 9. </a:t>
            </a:r>
            <a:r>
              <a:rPr lang="fi-FI" sz="12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lk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lukio, </a:t>
            </a:r>
            <a:r>
              <a:rPr lang="fi-FI" sz="12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aol</a:t>
            </a:r>
            <a:r>
              <a:rPr lang="fi-FI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3574723" y="3589282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B053CEC1-4E12-A6B7-DA72-A81DE77C5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691843"/>
              </p:ext>
            </p:extLst>
          </p:nvPr>
        </p:nvGraphicFramePr>
        <p:xfrm>
          <a:off x="570252" y="1338512"/>
          <a:ext cx="11320191" cy="403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759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5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koululounaan syömiseen on varattu riittävästi </a:t>
            </a:r>
            <a:r>
              <a:rPr lang="fi-FI" sz="1200" dirty="0" err="1">
                <a:solidFill>
                  <a:srgbClr val="303030"/>
                </a:solidFill>
                <a:latin typeface="Source Sans Pro" panose="020B0503030403020204" pitchFamily="34" charset="0"/>
              </a:rPr>
              <a:t>aikaa.Indikaattori</a:t>
            </a:r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 perustuu kysymykseen: "Mitä mieltä olet koululounaasta?". Kysymyksen osio: Koululounaan syömiseen on varattu riittävästi aikaa. Vastausvaihtoehdot: 1) Täysin samaa mieltä, 2) Samaa mieltä, 3) Eri mieltä, 4) Täysin eri mieltä. Tarkastelussa ovat vastaajat, jotka ovat ilmoittaneet vaihtoehdon 1 tai 2.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2938979" y="3811456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70322CD5-05B0-B095-E5AC-55013DF1F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708879"/>
              </p:ext>
            </p:extLst>
          </p:nvPr>
        </p:nvGraphicFramePr>
        <p:xfrm>
          <a:off x="854658" y="1526916"/>
          <a:ext cx="10422279" cy="404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63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6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koululounaan syömiseen on varattu riittävästi </a:t>
            </a:r>
            <a:r>
              <a:rPr lang="fi-FI" sz="1200" dirty="0" err="1">
                <a:solidFill>
                  <a:srgbClr val="303030"/>
                </a:solidFill>
                <a:latin typeface="Source Sans Pro" panose="020B0503030403020204" pitchFamily="34" charset="0"/>
              </a:rPr>
              <a:t>aikaa.Indikaattori</a:t>
            </a:r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 perustuu kysymykseen: "Mitä mieltä olet koululounaasta?". Kysymyksen osio: Koululounaan syömiseen on varattu riittävästi aikaa. Vastausvaihtoehdot: 1) Täysin samaa mieltä, 2) Samaa mieltä, 3) Eri mieltä, 4) Täysin eri mieltä. Tarkastelussa ovat vastaajat, jotka ovat ilmoittaneet vaihtoehdon 1 tai 2.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5238265" flipH="1">
            <a:off x="830349" y="4495831"/>
            <a:ext cx="418120" cy="119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CB809590-DEB7-71DC-D947-4F0C93CAD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80823"/>
              </p:ext>
            </p:extLst>
          </p:nvPr>
        </p:nvGraphicFramePr>
        <p:xfrm>
          <a:off x="204723" y="1128713"/>
          <a:ext cx="11790382" cy="410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190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7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 on laadultaan </a:t>
            </a:r>
            <a:r>
              <a:rPr lang="fi-FI" sz="1200" dirty="0" err="1">
                <a:solidFill>
                  <a:srgbClr val="303030"/>
                </a:solidFill>
                <a:latin typeface="Source Sans Pro" panose="020B0503030403020204" pitchFamily="34" charset="0"/>
              </a:rPr>
              <a:t>hyvää.Indikaattori</a:t>
            </a:r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 perustuu kysymykseen: "Mitä mieltä olet koululounaasta?". Kysymyksen osio: Koululounas on laadultaan hyvää. Vastausvaihtoehdot: 1) Täysin samaa mieltä, 2) Samaa mieltä, 3) Eri mieltä, 4) Täysin eri mieltä. Tarkastelussa ovat vastaajat, jotka ovat ilmoittaneet vaihtoehdon 1 tai 2..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4687739" y="3710631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B3E45944-4093-2F87-A473-8B5F18427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854982"/>
              </p:ext>
            </p:extLst>
          </p:nvPr>
        </p:nvGraphicFramePr>
        <p:xfrm>
          <a:off x="822664" y="1058771"/>
          <a:ext cx="10737965" cy="444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477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8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 on laadultaan </a:t>
            </a:r>
            <a:r>
              <a:rPr lang="fi-FI" sz="1200" dirty="0" err="1">
                <a:solidFill>
                  <a:srgbClr val="303030"/>
                </a:solidFill>
                <a:latin typeface="Source Sans Pro" panose="020B0503030403020204" pitchFamily="34" charset="0"/>
              </a:rPr>
              <a:t>hyvää.Indikaattori</a:t>
            </a:r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 perustuu kysymykseen: "Mitä mieltä olet koululounaasta?". Kysymyksen osio: Koululounas on laadultaan hyvää. Vastausvaihtoehdot: 1) Täysin samaa mieltä, 2) Samaa mieltä, 3) Eri mieltä, 4) Täysin eri mieltä. Tarkastelussa ovat vastaajat, jotka ovat ilmoittaneet vaihtoehdon 1 tai 2..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5224690" flipH="1">
            <a:off x="653121" y="4780795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B56CAC2F-27BB-A2E0-99BF-EB8587E4A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97104"/>
              </p:ext>
            </p:extLst>
          </p:nvPr>
        </p:nvGraphicFramePr>
        <p:xfrm>
          <a:off x="119742" y="938231"/>
          <a:ext cx="12072257" cy="459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540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9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 dirty="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177" y="5697453"/>
            <a:ext cx="101818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dirty="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nuorten osuudesta (%), jotka kokevat, että koululounas on maultaan hyvää. Indikaattori perustuu kysymykseen: "Mitä mieltä olet koululounaasta?". Kysymyksen osio:  Koululounas on maultaan hyvää. Vastausvaihtoehdot: 1) Täysin samaa mieltä, 2) Samaa mieltä, 3) Eri mieltä, 4) Täysin eri mieltä. Tarkastelussa ovat vastaajat, jotka ovat ilmoittaneet vaihtoehdon 1  tai 2. ..</a:t>
            </a:r>
            <a:r>
              <a:rPr lang="fi-FI" sz="1200" dirty="0">
                <a:hlinkClick r:id="rId4"/>
              </a:rPr>
              <a:t>Kouluterveyskyselyn aikasarjat perusopetus 8. ja 9. </a:t>
            </a:r>
            <a:r>
              <a:rPr lang="fi-FI" sz="1200" dirty="0" err="1">
                <a:hlinkClick r:id="rId4"/>
              </a:rPr>
              <a:t>lk</a:t>
            </a:r>
            <a:r>
              <a:rPr lang="fi-FI" sz="1200" dirty="0">
                <a:hlinkClick r:id="rId4"/>
              </a:rPr>
              <a:t>, lukio, </a:t>
            </a:r>
            <a:r>
              <a:rPr lang="fi-FI" sz="1200" dirty="0" err="1">
                <a:hlinkClick r:id="rId4"/>
              </a:rPr>
              <a:t>aol</a:t>
            </a:r>
            <a:r>
              <a:rPr lang="fi-FI" sz="1200" dirty="0">
                <a:hlinkClick r:id="rId4"/>
              </a:rPr>
              <a:t>, 2006-2023 - THL kuutio- ja tiivistekäyttöliittymä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Kouluterveyskysely 2023: Perusopetuksen 8. ja 9. luokan, lukion ja ammatillisten oppilaitosten indikaattoreiden kuvaukset (thl.fi)</a:t>
            </a:r>
            <a:endParaRPr lang="fi-FI" sz="120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F422566-D370-168F-9D54-01DFD08606E2}"/>
              </a:ext>
            </a:extLst>
          </p:cNvPr>
          <p:cNvSpPr/>
          <p:nvPr/>
        </p:nvSpPr>
        <p:spPr>
          <a:xfrm rot="3116605" flipH="1">
            <a:off x="3955094" y="3498662"/>
            <a:ext cx="388024" cy="126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>
              <a:solidFill>
                <a:srgbClr val="FF0000"/>
              </a:solidFill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E234227F-8434-3A4B-C2F7-A754E1C15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22169"/>
              </p:ext>
            </p:extLst>
          </p:nvPr>
        </p:nvGraphicFramePr>
        <p:xfrm>
          <a:off x="822664" y="1426029"/>
          <a:ext cx="10546671" cy="395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73710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3786fe-1498-4899-9765-94a0aa85a32f" xsi:nil="true"/>
    <lcf76f155ced4ddcb4097134ff3c332f xmlns="68b66af6-f173-49fc-b91f-c504af69cd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63D742E5393E2438F99F4A2E05F0201" ma:contentTypeVersion="11" ma:contentTypeDescription="Luo uusi asiakirja." ma:contentTypeScope="" ma:versionID="968223606ea740fb0e06aa9269e08b02">
  <xsd:schema xmlns:xsd="http://www.w3.org/2001/XMLSchema" xmlns:xs="http://www.w3.org/2001/XMLSchema" xmlns:p="http://schemas.microsoft.com/office/2006/metadata/properties" xmlns:ns2="68b66af6-f173-49fc-b91f-c504af69cdc7" xmlns:ns3="b43786fe-1498-4899-9765-94a0aa85a32f" targetNamespace="http://schemas.microsoft.com/office/2006/metadata/properties" ma:root="true" ma:fieldsID="5d0f9effd063683474b37aac4562f552" ns2:_="" ns3:_="">
    <xsd:import namespace="68b66af6-f173-49fc-b91f-c504af69cdc7"/>
    <xsd:import namespace="b43786fe-1498-4899-9765-94a0aa85a32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66af6-f173-49fc-b91f-c504af69cd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786fe-1498-4899-9765-94a0aa85a32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1142ad6-bcc4-48b8-bfaf-11641e9ae40a}" ma:internalName="TaxCatchAll" ma:showField="CatchAllData" ma:web="b43786fe-1498-4899-9765-94a0aa85a3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BC836E-C372-46D9-BD51-679954B455CB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637d131-4959-40fd-9250-3d514ece9dca"/>
    <ds:schemaRef ds:uri="http://schemas.microsoft.com/sharepoint/v3"/>
    <ds:schemaRef ds:uri="http://schemas.microsoft.com/office/2006/documentManagement/types"/>
    <ds:schemaRef ds:uri="f74e49f9-b87f-4929-b427-2951091360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3D85B3-1865-489C-923C-E5A73536F593}"/>
</file>

<file path=customXml/itemProps3.xml><?xml version="1.0" encoding="utf-8"?>
<ds:datastoreItem xmlns:ds="http://schemas.openxmlformats.org/officeDocument/2006/customXml" ds:itemID="{47E32D5D-AABC-4359-AD37-3FEE062B0D8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2616</Words>
  <Application>Microsoft Office PowerPoint</Application>
  <PresentationFormat>Laajakuva</PresentationFormat>
  <Paragraphs>227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Inter</vt:lpstr>
      <vt:lpstr>Source Sans Pro</vt:lpstr>
      <vt:lpstr>Times New Roman</vt:lpstr>
      <vt:lpstr>1_Office-teema</vt:lpstr>
      <vt:lpstr>Kouluterveyskyselyn tuloksia yläkoululaisten syömisestä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Eri kouluasteet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Lätti Marika</dc:creator>
  <cp:lastModifiedBy>Kurki, Sirpa</cp:lastModifiedBy>
  <cp:revision>10</cp:revision>
  <dcterms:created xsi:type="dcterms:W3CDTF">2024-01-06T15:28:49Z</dcterms:created>
  <dcterms:modified xsi:type="dcterms:W3CDTF">2024-09-24T08:53:43Z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0x010100963D742E5393E2438F99F4A2E05F0201</vt:lpwstr>
  </property>
  <property fmtid="{D5CDD505-2E9C-101B-9397-08002B2CF9AE}" pid="3" name="MediaServiceImageTags">
    <vt:lpwstr/>
  </property>
</Properties>
</file>