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59" r:id="rId5"/>
    <p:sldId id="267" r:id="rId6"/>
    <p:sldId id="258" r:id="rId7"/>
    <p:sldId id="273" r:id="rId8"/>
    <p:sldId id="274" r:id="rId9"/>
    <p:sldId id="275" r:id="rId10"/>
    <p:sldId id="276" r:id="rId11"/>
    <p:sldId id="260" r:id="rId12"/>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p:scale>
          <a:sx n="78" d="100"/>
          <a:sy n="78" d="100"/>
        </p:scale>
        <p:origin x="1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333F3D-46C5-9ACC-0A30-9F54D1EDAB7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8507110-A32C-B281-E50F-34FE268CB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EA0D7D7-1A55-0D0E-00EA-094F09D13C10}"/>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50E27756-52CB-F1F5-B6F7-6E513F3E66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D11969-B6A7-5B43-7F17-138E5C319997}"/>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155615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E3DEC3-C2A8-6191-98C0-4B6DE712EDB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4D96DA9-7631-6399-4722-7687D53C87D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4D71E6-DC25-9998-0484-4D0E691F2F9B}"/>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2FD33DBD-696C-CC0B-D5AE-F6BAA7DEF0A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42A58F-6C75-84EA-E3AF-50BD09B29588}"/>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41154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6EFCA30-B987-7DBB-0951-094DD623E46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385D43E-D6A3-B09C-69D4-57F2D84BC2C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12F67-D355-E716-B82B-FB7D9029296C}"/>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34ACFF5E-2DB1-C8E1-C14B-1698B9DC0F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76073CA-04D9-6BEE-C435-869B7B86F1F4}"/>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346572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 4">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495690-DDB4-254A-AAB8-EDB09D14E140}"/>
              </a:ext>
            </a:extLst>
          </p:cNvPr>
          <p:cNvSpPr>
            <a:spLocks noGrp="1"/>
          </p:cNvSpPr>
          <p:nvPr>
            <p:ph type="ctrTitle" hasCustomPrompt="1"/>
          </p:nvPr>
        </p:nvSpPr>
        <p:spPr>
          <a:xfrm>
            <a:off x="1028699" y="2386012"/>
            <a:ext cx="10134602" cy="1476375"/>
          </a:xfrm>
          <a:prstGeom prst="rect">
            <a:avLst/>
          </a:prstGeom>
          <a:effectLst>
            <a:outerShdw blurRad="50800" dist="38100" dir="8100000" algn="tr" rotWithShape="0">
              <a:prstClr val="black">
                <a:alpha val="40000"/>
              </a:prstClr>
            </a:outerShdw>
          </a:effectLst>
        </p:spPr>
        <p:txBody>
          <a:bodyPr lIns="0" tIns="0" rIns="0" bIns="0" anchor="ctr" anchorCtr="1">
            <a:noAutofit/>
          </a:bodyPr>
          <a:lstStyle>
            <a:lvl1pPr algn="ctr">
              <a:lnSpc>
                <a:spcPct val="80000"/>
              </a:lnSpc>
              <a:defRPr sz="4800" b="1" i="0" spc="100" baseline="0">
                <a:solidFill>
                  <a:schemeClr val="tx1"/>
                </a:solidFill>
                <a:latin typeface="+mj-lt"/>
              </a:defRPr>
            </a:lvl1pPr>
          </a:lstStyle>
          <a:p>
            <a:r>
              <a:rPr lang="en-US" dirty="0" err="1"/>
              <a:t>Otsikko</a:t>
            </a:r>
            <a:r>
              <a:rPr lang="en-US" dirty="0"/>
              <a:t> </a:t>
            </a:r>
            <a:r>
              <a:rPr lang="en-US" dirty="0" err="1"/>
              <a:t>potsikko</a:t>
            </a:r>
            <a:endParaRPr lang="en-US" dirty="0"/>
          </a:p>
        </p:txBody>
      </p:sp>
      <p:sp>
        <p:nvSpPr>
          <p:cNvPr id="10" name="Tekstin paikkamerkki 23">
            <a:extLst>
              <a:ext uri="{FF2B5EF4-FFF2-40B4-BE49-F238E27FC236}">
                <a16:creationId xmlns:a16="http://schemas.microsoft.com/office/drawing/2014/main" id="{7CE69F25-0B91-6E93-05CE-A1B3C2874741}"/>
              </a:ext>
            </a:extLst>
          </p:cNvPr>
          <p:cNvSpPr>
            <a:spLocks noGrp="1"/>
          </p:cNvSpPr>
          <p:nvPr>
            <p:ph type="body" sz="quarter" idx="10"/>
          </p:nvPr>
        </p:nvSpPr>
        <p:spPr>
          <a:xfrm>
            <a:off x="1028700" y="3990975"/>
            <a:ext cx="10134600" cy="514350"/>
          </a:xfrm>
          <a:effectLst>
            <a:outerShdw blurRad="50800" dist="38100" dir="8100000" algn="tr" rotWithShape="0">
              <a:prstClr val="black">
                <a:alpha val="40000"/>
              </a:prstClr>
            </a:outerShdw>
          </a:effectLst>
        </p:spPr>
        <p:txBody>
          <a:bodyPr/>
          <a:lstStyle>
            <a:lvl1pPr marL="0" indent="0" algn="ctr">
              <a:buNone/>
              <a:defRPr>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402669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i - Pikkukuva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9683116" cy="1593507"/>
          </a:xfrm>
          <a:prstGeom prst="rect">
            <a:avLst/>
          </a:prstGeom>
        </p:spPr>
        <p:txBody>
          <a:bodyPr lIns="0" tIns="0" rIns="0" bIns="0" anchor="b" anchorCtr="0">
            <a:noAutofit/>
          </a:bodyPr>
          <a:lstStyle>
            <a:lvl1pPr>
              <a:defRPr sz="4400" b="1" i="0" spc="50" baseline="0">
                <a:solidFill>
                  <a:schemeClr val="accent1"/>
                </a:solidFill>
                <a:latin typeface="+mj-lt"/>
              </a:defRPr>
            </a:lvl1pPr>
          </a:lstStyle>
          <a:p>
            <a:r>
              <a:rPr lang="en-US" dirty="0" err="1"/>
              <a:t>Klikkaa</a:t>
            </a:r>
            <a:r>
              <a:rPr lang="en-US" dirty="0"/>
              <a:t> ja </a:t>
            </a:r>
            <a:r>
              <a:rPr lang="en-US" dirty="0" err="1"/>
              <a:t>kirjoita</a:t>
            </a:r>
            <a:r>
              <a:rPr lang="en-US" dirty="0"/>
              <a:t> </a:t>
            </a:r>
            <a:r>
              <a:rPr lang="en-US" dirty="0" err="1"/>
              <a:t>otsikko</a:t>
            </a:r>
            <a:endParaRPr lang="en-US" dirty="0"/>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019300"/>
            <a:ext cx="9683116" cy="3971135"/>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solidFill>
                  <a:schemeClr val="bg1"/>
                </a:solidFill>
              </a:defRPr>
            </a:lvl2pPr>
            <a:lvl3pPr indent="-283464">
              <a:spcBef>
                <a:spcPts val="1800"/>
              </a:spcBef>
              <a:defRPr sz="2000">
                <a:solidFill>
                  <a:schemeClr val="bg1"/>
                </a:solidFill>
              </a:defRPr>
            </a:lvl3pPr>
            <a:lvl4pPr indent="-283464">
              <a:spcBef>
                <a:spcPts val="1800"/>
              </a:spcBef>
              <a:defRPr sz="2000">
                <a:solidFill>
                  <a:schemeClr val="bg1"/>
                </a:solidFill>
              </a:defRPr>
            </a:lvl4pPr>
            <a:lvl5pPr indent="-283464">
              <a:spcBef>
                <a:spcPts val="1800"/>
              </a:spcBef>
              <a:defRPr sz="2000">
                <a:solidFill>
                  <a:schemeClr val="bg1"/>
                </a:solidFill>
              </a:defRPr>
            </a:lvl5pPr>
          </a:lstStyle>
          <a:p>
            <a:pPr lvl="0"/>
            <a:r>
              <a:rPr lang="fi-FI" dirty="0"/>
              <a:t>Lisää sisältöä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pic>
        <p:nvPicPr>
          <p:cNvPr id="19" name="Kuva 18">
            <a:extLst>
              <a:ext uri="{FF2B5EF4-FFF2-40B4-BE49-F238E27FC236}">
                <a16:creationId xmlns:a16="http://schemas.microsoft.com/office/drawing/2014/main" id="{1FBCFD93-A5EC-C9E4-7DE6-A4832F1406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93523" y="4738713"/>
            <a:ext cx="1828985" cy="1593507"/>
          </a:xfrm>
          <a:prstGeom prst="rect">
            <a:avLst/>
          </a:prstGeom>
        </p:spPr>
      </p:pic>
    </p:spTree>
    <p:extLst>
      <p:ext uri="{BB962C8B-B14F-4D97-AF65-F5344CB8AC3E}">
        <p14:creationId xmlns:p14="http://schemas.microsoft.com/office/powerpoint/2010/main" val="291577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i - Pikkukuva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9683116" cy="1593507"/>
          </a:xfrm>
          <a:prstGeom prst="rect">
            <a:avLst/>
          </a:prstGeom>
        </p:spPr>
        <p:txBody>
          <a:bodyPr lIns="0" tIns="0" rIns="0" bIns="0" anchor="b" anchorCtr="0">
            <a:noAutofit/>
          </a:bodyPr>
          <a:lstStyle>
            <a:lvl1pPr>
              <a:defRPr sz="4400" b="1" i="0" spc="50" baseline="0">
                <a:solidFill>
                  <a:schemeClr val="accent1"/>
                </a:solidFill>
                <a:latin typeface="+mj-lt"/>
              </a:defRPr>
            </a:lvl1pPr>
          </a:lstStyle>
          <a:p>
            <a:r>
              <a:rPr lang="en-US" dirty="0" err="1"/>
              <a:t>Klikkaa</a:t>
            </a:r>
            <a:r>
              <a:rPr lang="en-US" dirty="0"/>
              <a:t> ja </a:t>
            </a:r>
            <a:r>
              <a:rPr lang="en-US" dirty="0" err="1"/>
              <a:t>kirjoita</a:t>
            </a:r>
            <a:r>
              <a:rPr lang="en-US" dirty="0"/>
              <a:t> </a:t>
            </a:r>
            <a:r>
              <a:rPr lang="en-US" dirty="0" err="1"/>
              <a:t>otsikko</a:t>
            </a:r>
            <a:endParaRPr lang="en-US" dirty="0"/>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019300"/>
            <a:ext cx="9683116" cy="3971135"/>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solidFill>
                  <a:schemeClr val="bg1"/>
                </a:solidFill>
              </a:defRPr>
            </a:lvl2pPr>
            <a:lvl3pPr indent="-283464">
              <a:spcBef>
                <a:spcPts val="1800"/>
              </a:spcBef>
              <a:defRPr sz="2000">
                <a:solidFill>
                  <a:schemeClr val="bg1"/>
                </a:solidFill>
              </a:defRPr>
            </a:lvl3pPr>
            <a:lvl4pPr indent="-283464">
              <a:spcBef>
                <a:spcPts val="1800"/>
              </a:spcBef>
              <a:defRPr sz="2000">
                <a:solidFill>
                  <a:schemeClr val="bg1"/>
                </a:solidFill>
              </a:defRPr>
            </a:lvl4pPr>
            <a:lvl5pPr indent="-283464">
              <a:spcBef>
                <a:spcPts val="1800"/>
              </a:spcBef>
              <a:defRPr sz="2000">
                <a:solidFill>
                  <a:schemeClr val="bg1"/>
                </a:solidFill>
              </a:defRPr>
            </a:lvl5pPr>
          </a:lstStyle>
          <a:p>
            <a:pPr lvl="0"/>
            <a:r>
              <a:rPr lang="fi-FI" dirty="0"/>
              <a:t>Lisää sisältöä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pic>
        <p:nvPicPr>
          <p:cNvPr id="6" name="Kuva 5">
            <a:extLst>
              <a:ext uri="{FF2B5EF4-FFF2-40B4-BE49-F238E27FC236}">
                <a16:creationId xmlns:a16="http://schemas.microsoft.com/office/drawing/2014/main" id="{41AAC314-CB47-EDBA-B995-A5423E4928D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6009" y="4486275"/>
            <a:ext cx="1380922" cy="1603651"/>
          </a:xfrm>
          <a:prstGeom prst="rect">
            <a:avLst/>
          </a:prstGeom>
        </p:spPr>
      </p:pic>
    </p:spTree>
    <p:extLst>
      <p:ext uri="{BB962C8B-B14F-4D97-AF65-F5344CB8AC3E}">
        <p14:creationId xmlns:p14="http://schemas.microsoft.com/office/powerpoint/2010/main" val="88455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i - Pikkukuva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9683116" cy="1593507"/>
          </a:xfrm>
          <a:prstGeom prst="rect">
            <a:avLst/>
          </a:prstGeom>
        </p:spPr>
        <p:txBody>
          <a:bodyPr lIns="0" tIns="0" rIns="0" bIns="0" anchor="b" anchorCtr="0">
            <a:noAutofit/>
          </a:bodyPr>
          <a:lstStyle>
            <a:lvl1pPr>
              <a:defRPr sz="4400" b="1" i="0" spc="50" baseline="0">
                <a:solidFill>
                  <a:schemeClr val="accent1"/>
                </a:solidFill>
                <a:latin typeface="+mj-lt"/>
              </a:defRPr>
            </a:lvl1pPr>
          </a:lstStyle>
          <a:p>
            <a:r>
              <a:rPr lang="en-US" dirty="0" err="1"/>
              <a:t>Klikkaa</a:t>
            </a:r>
            <a:r>
              <a:rPr lang="en-US" dirty="0"/>
              <a:t> ja </a:t>
            </a:r>
            <a:r>
              <a:rPr lang="en-US" dirty="0" err="1"/>
              <a:t>kirjoita</a:t>
            </a:r>
            <a:r>
              <a:rPr lang="en-US" dirty="0"/>
              <a:t> </a:t>
            </a:r>
            <a:r>
              <a:rPr lang="en-US" dirty="0" err="1"/>
              <a:t>otsikko</a:t>
            </a:r>
            <a:endParaRPr lang="en-US" dirty="0"/>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019300"/>
            <a:ext cx="9683116" cy="3971135"/>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solidFill>
                  <a:schemeClr val="bg1"/>
                </a:solidFill>
              </a:defRPr>
            </a:lvl2pPr>
            <a:lvl3pPr indent="-283464">
              <a:spcBef>
                <a:spcPts val="1800"/>
              </a:spcBef>
              <a:defRPr sz="2000">
                <a:solidFill>
                  <a:schemeClr val="bg1"/>
                </a:solidFill>
              </a:defRPr>
            </a:lvl3pPr>
            <a:lvl4pPr indent="-283464">
              <a:spcBef>
                <a:spcPts val="1800"/>
              </a:spcBef>
              <a:defRPr sz="2000">
                <a:solidFill>
                  <a:schemeClr val="bg1"/>
                </a:solidFill>
              </a:defRPr>
            </a:lvl4pPr>
            <a:lvl5pPr indent="-283464">
              <a:spcBef>
                <a:spcPts val="1800"/>
              </a:spcBef>
              <a:defRPr sz="2000">
                <a:solidFill>
                  <a:schemeClr val="bg1"/>
                </a:solidFill>
              </a:defRPr>
            </a:lvl5pPr>
          </a:lstStyle>
          <a:p>
            <a:pPr lvl="0"/>
            <a:r>
              <a:rPr lang="fi-FI" dirty="0"/>
              <a:t>Lisää sisältöä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pic>
        <p:nvPicPr>
          <p:cNvPr id="10" name="Kuva 9">
            <a:extLst>
              <a:ext uri="{FF2B5EF4-FFF2-40B4-BE49-F238E27FC236}">
                <a16:creationId xmlns:a16="http://schemas.microsoft.com/office/drawing/2014/main" id="{AF868000-27EF-FE1C-7747-B0BB49FCF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33198" y="4745354"/>
            <a:ext cx="1276160" cy="1445895"/>
          </a:xfrm>
          <a:prstGeom prst="rect">
            <a:avLst/>
          </a:prstGeom>
        </p:spPr>
      </p:pic>
    </p:spTree>
    <p:extLst>
      <p:ext uri="{BB962C8B-B14F-4D97-AF65-F5344CB8AC3E}">
        <p14:creationId xmlns:p14="http://schemas.microsoft.com/office/powerpoint/2010/main" val="231778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i Val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9683115" cy="1593507"/>
          </a:xfrm>
          <a:prstGeom prst="rect">
            <a:avLst/>
          </a:prstGeom>
        </p:spPr>
        <p:txBody>
          <a:bodyPr lIns="0" tIns="0" rIns="0" bIns="0" anchor="b" anchorCtr="0">
            <a:noAutofit/>
          </a:bodyPr>
          <a:lstStyle>
            <a:lvl1pPr>
              <a:defRPr sz="4400" b="1" i="0" spc="50" baseline="0">
                <a:solidFill>
                  <a:schemeClr val="accent1"/>
                </a:solidFill>
                <a:latin typeface="+mj-lt"/>
              </a:defRPr>
            </a:lvl1pPr>
          </a:lstStyle>
          <a:p>
            <a:r>
              <a:rPr lang="en-US" dirty="0" err="1"/>
              <a:t>Klikkaa</a:t>
            </a:r>
            <a:r>
              <a:rPr lang="en-US" dirty="0"/>
              <a:t> ja </a:t>
            </a:r>
            <a:r>
              <a:rPr lang="en-US" dirty="0" err="1"/>
              <a:t>kirjoita</a:t>
            </a:r>
            <a:r>
              <a:rPr lang="en-US" dirty="0"/>
              <a:t> </a:t>
            </a:r>
            <a:r>
              <a:rPr lang="en-US" dirty="0" err="1"/>
              <a:t>otsikko</a:t>
            </a:r>
            <a:endParaRPr lang="en-US" dirty="0"/>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019300"/>
            <a:ext cx="9683115" cy="3971135"/>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solidFill>
                  <a:schemeClr val="bg1"/>
                </a:solidFill>
              </a:defRPr>
            </a:lvl2pPr>
            <a:lvl3pPr indent="-283464">
              <a:spcBef>
                <a:spcPts val="1800"/>
              </a:spcBef>
              <a:defRPr sz="2000">
                <a:solidFill>
                  <a:schemeClr val="bg1"/>
                </a:solidFill>
              </a:defRPr>
            </a:lvl3pPr>
            <a:lvl4pPr indent="-283464">
              <a:spcBef>
                <a:spcPts val="1800"/>
              </a:spcBef>
              <a:defRPr sz="2000">
                <a:solidFill>
                  <a:schemeClr val="bg1"/>
                </a:solidFill>
              </a:defRPr>
            </a:lvl4pPr>
            <a:lvl5pPr indent="-283464">
              <a:spcBef>
                <a:spcPts val="1800"/>
              </a:spcBef>
              <a:defRPr sz="2000">
                <a:solidFill>
                  <a:schemeClr val="bg1"/>
                </a:solidFill>
              </a:defRPr>
            </a:lvl5pPr>
          </a:lstStyle>
          <a:p>
            <a:pPr lvl="0"/>
            <a:r>
              <a:rPr lang="fi-FI" dirty="0"/>
              <a:t>Lisää sisältöä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spTree>
    <p:extLst>
      <p:ext uri="{BB962C8B-B14F-4D97-AF65-F5344CB8AC3E}">
        <p14:creationId xmlns:p14="http://schemas.microsoft.com/office/powerpoint/2010/main" val="121600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tsikko - Teema Lapse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6489612" cy="3291840"/>
          </a:xfrm>
          <a:prstGeom prst="rect">
            <a:avLst/>
          </a:prstGeom>
        </p:spPr>
        <p:txBody>
          <a:bodyPr lIns="0" tIns="0" rIns="0" bIns="0" anchor="b">
            <a:noAutofit/>
          </a:bodyPr>
          <a:lstStyle>
            <a:lvl1pPr algn="l">
              <a:lnSpc>
                <a:spcPct val="80000"/>
              </a:lnSpc>
              <a:defRPr sz="4800" b="0" i="0" spc="100" baseline="0">
                <a:solidFill>
                  <a:schemeClr val="accent1"/>
                </a:solidFill>
                <a:effectLst/>
                <a:latin typeface="+mj-lt"/>
              </a:defRPr>
            </a:lvl1pPr>
          </a:lstStyle>
          <a:p>
            <a:r>
              <a:rPr lang="en-US" dirty="0" err="1"/>
              <a:t>Napsauta</a:t>
            </a:r>
            <a:r>
              <a:rPr lang="en-US" dirty="0"/>
              <a:t> </a:t>
            </a:r>
            <a:r>
              <a:rPr lang="en-US" dirty="0" err="1"/>
              <a:t>lisätäksesi</a:t>
            </a:r>
            <a:r>
              <a:rPr lang="en-US" dirty="0"/>
              <a:t> </a:t>
            </a:r>
            <a:r>
              <a:rPr lang="en-US" dirty="0" err="1"/>
              <a:t>otsikon</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3924300"/>
            <a:ext cx="6489612" cy="2271172"/>
          </a:xfrm>
        </p:spPr>
        <p:txBody>
          <a:bodyPr lIns="0" tIns="0" rIns="0" bIns="0">
            <a:noAutofit/>
          </a:bodyPr>
          <a:lstStyle>
            <a:lvl1pPr marL="0" indent="0">
              <a:buNone/>
              <a:defRPr sz="2400" b="0" i="0">
                <a:solidFill>
                  <a:schemeClr val="bg1"/>
                </a:solidFill>
                <a:effectLst/>
                <a:latin typeface="+mn-lt"/>
              </a:defRPr>
            </a:lvl1pPr>
            <a:lvl2pPr>
              <a:defRPr sz="4000"/>
            </a:lvl2pPr>
            <a:lvl3pPr>
              <a:defRPr sz="4000"/>
            </a:lvl3pPr>
            <a:lvl4pPr>
              <a:defRPr sz="4000"/>
            </a:lvl4pPr>
            <a:lvl5pPr>
              <a:defRPr sz="4000"/>
            </a:lvl5pPr>
          </a:lstStyle>
          <a:p>
            <a:pPr lvl="0"/>
            <a:r>
              <a:rPr lang="en-US" dirty="0" err="1"/>
              <a:t>Lisää</a:t>
            </a:r>
            <a:r>
              <a:rPr lang="en-US" dirty="0"/>
              <a:t> </a:t>
            </a:r>
            <a:r>
              <a:rPr lang="en-US" dirty="0" err="1"/>
              <a:t>tekstiä</a:t>
            </a:r>
            <a:r>
              <a:rPr lang="en-US" dirty="0"/>
              <a:t> </a:t>
            </a:r>
            <a:r>
              <a:rPr lang="en-US" dirty="0" err="1"/>
              <a:t>napsauttamalla</a:t>
            </a:r>
            <a:endParaRPr lang="en-US" dirty="0"/>
          </a:p>
        </p:txBody>
      </p:sp>
      <p:pic>
        <p:nvPicPr>
          <p:cNvPr id="5" name="Kuva 4">
            <a:extLst>
              <a:ext uri="{FF2B5EF4-FFF2-40B4-BE49-F238E27FC236}">
                <a16:creationId xmlns:a16="http://schemas.microsoft.com/office/drawing/2014/main" id="{55B6F68F-7511-6561-C77E-574ADF81FD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95983" y="3515163"/>
            <a:ext cx="2197316" cy="2495647"/>
          </a:xfrm>
          <a:prstGeom prst="rect">
            <a:avLst/>
          </a:prstGeom>
          <a:effectLst>
            <a:outerShdw dist="25400" dir="8100000" algn="tr" rotWithShape="0">
              <a:schemeClr val="accent3"/>
            </a:outerShdw>
          </a:effectLst>
        </p:spPr>
      </p:pic>
      <p:pic>
        <p:nvPicPr>
          <p:cNvPr id="7" name="Kuva 6">
            <a:extLst>
              <a:ext uri="{FF2B5EF4-FFF2-40B4-BE49-F238E27FC236}">
                <a16:creationId xmlns:a16="http://schemas.microsoft.com/office/drawing/2014/main" id="{3F58D061-79CA-ACD5-0C5D-078B435CF4D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068" y="3894288"/>
            <a:ext cx="2197316" cy="2495646"/>
          </a:xfrm>
          <a:prstGeom prst="rect">
            <a:avLst/>
          </a:prstGeom>
          <a:effectLst>
            <a:outerShdw dist="25400" dir="8100000" algn="tr" rotWithShape="0">
              <a:schemeClr val="accent3"/>
            </a:outerShdw>
          </a:effectLst>
        </p:spPr>
      </p:pic>
      <p:pic>
        <p:nvPicPr>
          <p:cNvPr id="13" name="Kuva 12">
            <a:extLst>
              <a:ext uri="{FF2B5EF4-FFF2-40B4-BE49-F238E27FC236}">
                <a16:creationId xmlns:a16="http://schemas.microsoft.com/office/drawing/2014/main" id="{25BBF15F-5171-DEA9-C388-6ED53BA0C7B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48665" y="280886"/>
            <a:ext cx="2205037" cy="2504415"/>
          </a:xfrm>
          <a:prstGeom prst="rect">
            <a:avLst/>
          </a:prstGeom>
          <a:effectLst>
            <a:outerShdw dist="25400" dir="8100000" algn="tr" rotWithShape="0">
              <a:schemeClr val="accent3"/>
            </a:outerShdw>
          </a:effectLst>
        </p:spPr>
      </p:pic>
      <p:pic>
        <p:nvPicPr>
          <p:cNvPr id="8" name="Kuva 7">
            <a:extLst>
              <a:ext uri="{FF2B5EF4-FFF2-40B4-BE49-F238E27FC236}">
                <a16:creationId xmlns:a16="http://schemas.microsoft.com/office/drawing/2014/main" id="{56E8DB7B-45D1-A4F2-E196-03EFC66185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9875" y="847190"/>
            <a:ext cx="3706200" cy="2936607"/>
          </a:xfrm>
          <a:prstGeom prst="rect">
            <a:avLst/>
          </a:prstGeom>
        </p:spPr>
      </p:pic>
    </p:spTree>
    <p:extLst>
      <p:ext uri="{BB962C8B-B14F-4D97-AF65-F5344CB8AC3E}">
        <p14:creationId xmlns:p14="http://schemas.microsoft.com/office/powerpoint/2010/main" val="1069887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ksti - Pikkukuva 5">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9683116" cy="1593507"/>
          </a:xfrm>
          <a:prstGeom prst="rect">
            <a:avLst/>
          </a:prstGeom>
        </p:spPr>
        <p:txBody>
          <a:bodyPr lIns="0" tIns="0" rIns="0" bIns="0" anchor="b" anchorCtr="0">
            <a:noAutofit/>
          </a:bodyPr>
          <a:lstStyle>
            <a:lvl1pPr>
              <a:defRPr sz="4400" b="1" i="0" spc="50" baseline="0">
                <a:solidFill>
                  <a:schemeClr val="accent1"/>
                </a:solidFill>
                <a:latin typeface="+mj-lt"/>
              </a:defRPr>
            </a:lvl1pPr>
          </a:lstStyle>
          <a:p>
            <a:r>
              <a:rPr lang="en-US" dirty="0" err="1"/>
              <a:t>Klikkaa</a:t>
            </a:r>
            <a:r>
              <a:rPr lang="en-US" dirty="0"/>
              <a:t> ja </a:t>
            </a:r>
            <a:r>
              <a:rPr lang="en-US" dirty="0" err="1"/>
              <a:t>kirjoita</a:t>
            </a:r>
            <a:r>
              <a:rPr lang="en-US" dirty="0"/>
              <a:t> </a:t>
            </a:r>
            <a:r>
              <a:rPr lang="en-US" dirty="0" err="1"/>
              <a:t>otsikko</a:t>
            </a:r>
            <a:endParaRPr lang="en-US" dirty="0"/>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019300"/>
            <a:ext cx="9683116" cy="3971135"/>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solidFill>
                  <a:schemeClr val="bg1"/>
                </a:solidFill>
              </a:defRPr>
            </a:lvl2pPr>
            <a:lvl3pPr indent="-283464">
              <a:spcBef>
                <a:spcPts val="1800"/>
              </a:spcBef>
              <a:defRPr sz="2000">
                <a:solidFill>
                  <a:schemeClr val="bg1"/>
                </a:solidFill>
              </a:defRPr>
            </a:lvl3pPr>
            <a:lvl4pPr indent="-283464">
              <a:spcBef>
                <a:spcPts val="1800"/>
              </a:spcBef>
              <a:defRPr sz="2000">
                <a:solidFill>
                  <a:schemeClr val="bg1"/>
                </a:solidFill>
              </a:defRPr>
            </a:lvl4pPr>
            <a:lvl5pPr indent="-283464">
              <a:spcBef>
                <a:spcPts val="1800"/>
              </a:spcBef>
              <a:defRPr sz="2000">
                <a:solidFill>
                  <a:schemeClr val="bg1"/>
                </a:solidFill>
              </a:defRPr>
            </a:lvl5pPr>
          </a:lstStyle>
          <a:p>
            <a:pPr lvl="0"/>
            <a:r>
              <a:rPr lang="fi-FI" dirty="0"/>
              <a:t>Lisää sisältöä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pic>
        <p:nvPicPr>
          <p:cNvPr id="7" name="Kuva 6">
            <a:extLst>
              <a:ext uri="{FF2B5EF4-FFF2-40B4-BE49-F238E27FC236}">
                <a16:creationId xmlns:a16="http://schemas.microsoft.com/office/drawing/2014/main" id="{3FFED23A-05CB-287B-A31C-8A7C39E155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6432" y="4767832"/>
            <a:ext cx="2130641" cy="1688213"/>
          </a:xfrm>
          <a:prstGeom prst="rect">
            <a:avLst/>
          </a:prstGeom>
        </p:spPr>
      </p:pic>
    </p:spTree>
    <p:extLst>
      <p:ext uri="{BB962C8B-B14F-4D97-AF65-F5344CB8AC3E}">
        <p14:creationId xmlns:p14="http://schemas.microsoft.com/office/powerpoint/2010/main" val="108836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779513-E760-76BC-31AF-CB9167FE1C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E6881BC-2CB6-EA79-DB61-7BC932019F9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621E5E-F053-81DD-466B-A831EFE6F055}"/>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45A7F4E2-5EFE-A298-4BB5-34128437E9A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DD19E43-959C-6FB9-FEDA-6151B5C137F3}"/>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34649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0ED69D-29F6-BC9D-14F8-F602DE55F48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EE9F364-E95E-57CD-5996-0CCF4C354D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8584C29-16BF-49D6-0B89-E7D02E9EF221}"/>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4F03F585-4C0F-BA50-DB91-2730E5AC7A2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00308B-D519-C64A-1367-5C94C9FA3EB5}"/>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324738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F8E74C-BFEA-A67B-102A-78B00981EBA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07C6E31-3314-CE60-7582-38AA1FB7807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6716970-E032-DF77-4A49-715ECD81ED5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EC3310A-0C37-E636-32FA-6737801DDEA2}"/>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6" name="Alatunnisteen paikkamerkki 5">
            <a:extLst>
              <a:ext uri="{FF2B5EF4-FFF2-40B4-BE49-F238E27FC236}">
                <a16:creationId xmlns:a16="http://schemas.microsoft.com/office/drawing/2014/main" id="{800A54E2-62AD-B276-3C27-9B943A72663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6FC3ACB-44FC-1DDA-94B8-7210F41878D7}"/>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164549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68466-C8F6-8959-F8A5-E8D3625A607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DCCF929-11F5-DC10-37CC-5B907BA21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A5D6BB6-252F-80D9-B1B3-97F69D5A6D7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9AD3DF1-13E7-1F65-3B27-0070F3929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C0CF69-8D7E-7112-4A0E-0D8839743DF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58666BB-6562-1922-34DF-62DFA8419433}"/>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8" name="Alatunnisteen paikkamerkki 7">
            <a:extLst>
              <a:ext uri="{FF2B5EF4-FFF2-40B4-BE49-F238E27FC236}">
                <a16:creationId xmlns:a16="http://schemas.microsoft.com/office/drawing/2014/main" id="{F8CD6F81-D737-B508-43BF-0541C485994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6DC7528-484A-61A5-9218-A285B2F13E9F}"/>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110542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0C1131-4CDA-1624-1904-3B16A1EE5E6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CE632B3-7D1C-385D-0515-C8372DC57FE5}"/>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4" name="Alatunnisteen paikkamerkki 3">
            <a:extLst>
              <a:ext uri="{FF2B5EF4-FFF2-40B4-BE49-F238E27FC236}">
                <a16:creationId xmlns:a16="http://schemas.microsoft.com/office/drawing/2014/main" id="{85A13F94-9C26-111F-7C06-32BAA3D9644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CEE0231-1FF9-FCED-FFF4-4D5C56B705CD}"/>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388500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234862A-3EEF-5EF2-74F3-C975F63E9508}"/>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3" name="Alatunnisteen paikkamerkki 2">
            <a:extLst>
              <a:ext uri="{FF2B5EF4-FFF2-40B4-BE49-F238E27FC236}">
                <a16:creationId xmlns:a16="http://schemas.microsoft.com/office/drawing/2014/main" id="{6E5EB74C-CF60-A144-7D6D-5E105A417F9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04557CF-FD4D-289B-83C1-ECCAB3184BA6}"/>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291072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D43A86-0A5F-1AE6-25CA-26D919AEFE9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E4B316F-E466-C7C9-A450-7872FD139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794732C-87B0-12F1-3C37-2127F6E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F1C23BB-F876-3C57-01BE-DC5DFE1E9B54}"/>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6" name="Alatunnisteen paikkamerkki 5">
            <a:extLst>
              <a:ext uri="{FF2B5EF4-FFF2-40B4-BE49-F238E27FC236}">
                <a16:creationId xmlns:a16="http://schemas.microsoft.com/office/drawing/2014/main" id="{06EE7C49-76A9-CE6E-DC26-90942AE343F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16BFBE-A205-5A58-681E-8071EA3E9310}"/>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10659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C877D3-EFCD-022F-05E2-5A4138CF52A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300346E-E26F-54E2-5FB5-F131F69E2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C8D1046-8E08-EF2F-933A-6F82F49D5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62F3EF-214F-658D-B771-8EE9B3DAD756}"/>
              </a:ext>
            </a:extLst>
          </p:cNvPr>
          <p:cNvSpPr>
            <a:spLocks noGrp="1"/>
          </p:cNvSpPr>
          <p:nvPr>
            <p:ph type="dt" sz="half" idx="10"/>
          </p:nvPr>
        </p:nvSpPr>
        <p:spPr/>
        <p:txBody>
          <a:bodyPr/>
          <a:lstStyle/>
          <a:p>
            <a:fld id="{D9AE6275-49BC-499D-B289-4BBD3138A7F8}" type="datetimeFigureOut">
              <a:rPr lang="fi-FI" smtClean="0"/>
              <a:t>11.3.2024</a:t>
            </a:fld>
            <a:endParaRPr lang="fi-FI"/>
          </a:p>
        </p:txBody>
      </p:sp>
      <p:sp>
        <p:nvSpPr>
          <p:cNvPr id="6" name="Alatunnisteen paikkamerkki 5">
            <a:extLst>
              <a:ext uri="{FF2B5EF4-FFF2-40B4-BE49-F238E27FC236}">
                <a16:creationId xmlns:a16="http://schemas.microsoft.com/office/drawing/2014/main" id="{B5CCCBB8-054E-5B1F-DE33-CEF0343597A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78C0D6-B7D4-70FD-C16E-28DE139F0CC7}"/>
              </a:ext>
            </a:extLst>
          </p:cNvPr>
          <p:cNvSpPr>
            <a:spLocks noGrp="1"/>
          </p:cNvSpPr>
          <p:nvPr>
            <p:ph type="sldNum" sz="quarter" idx="12"/>
          </p:nvPr>
        </p:nvSpPr>
        <p:spPr/>
        <p:txBody>
          <a:bodyPr/>
          <a:lstStyle/>
          <a:p>
            <a:fld id="{20F9BB88-5063-4FC5-8407-77BA7BC68A74}" type="slidenum">
              <a:rPr lang="fi-FI" smtClean="0"/>
              <a:t>‹#›</a:t>
            </a:fld>
            <a:endParaRPr lang="fi-FI"/>
          </a:p>
        </p:txBody>
      </p:sp>
    </p:spTree>
    <p:extLst>
      <p:ext uri="{BB962C8B-B14F-4D97-AF65-F5344CB8AC3E}">
        <p14:creationId xmlns:p14="http://schemas.microsoft.com/office/powerpoint/2010/main" val="41335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CECAF3-4D40-DC91-869B-754854212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4F48B8E-71C8-57B5-17A7-A9606CF3B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30F823D-7F4D-08C5-4418-5424FE3E6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AE6275-49BC-499D-B289-4BBD3138A7F8}" type="datetimeFigureOut">
              <a:rPr lang="fi-FI" smtClean="0"/>
              <a:t>11.3.2024</a:t>
            </a:fld>
            <a:endParaRPr lang="fi-FI"/>
          </a:p>
        </p:txBody>
      </p:sp>
      <p:sp>
        <p:nvSpPr>
          <p:cNvPr id="5" name="Alatunnisteen paikkamerkki 4">
            <a:extLst>
              <a:ext uri="{FF2B5EF4-FFF2-40B4-BE49-F238E27FC236}">
                <a16:creationId xmlns:a16="http://schemas.microsoft.com/office/drawing/2014/main" id="{3015E8B8-EE33-BE92-B346-BD655C9BD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7402448B-D252-B183-AF9D-F05546BCB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F9BB88-5063-4FC5-8407-77BA7BC68A74}" type="slidenum">
              <a:rPr lang="fi-FI" smtClean="0"/>
              <a:t>‹#›</a:t>
            </a:fld>
            <a:endParaRPr lang="fi-FI"/>
          </a:p>
        </p:txBody>
      </p:sp>
    </p:spTree>
    <p:extLst>
      <p:ext uri="{BB962C8B-B14F-4D97-AF65-F5344CB8AC3E}">
        <p14:creationId xmlns:p14="http://schemas.microsoft.com/office/powerpoint/2010/main" val="308488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5493B5-0C92-8CE1-8B2C-7285EC84167D}"/>
              </a:ext>
            </a:extLst>
          </p:cNvPr>
          <p:cNvSpPr>
            <a:spLocks noGrp="1"/>
          </p:cNvSpPr>
          <p:nvPr>
            <p:ph type="ctrTitle"/>
          </p:nvPr>
        </p:nvSpPr>
        <p:spPr/>
        <p:txBody>
          <a:bodyPr/>
          <a:lstStyle/>
          <a:p>
            <a:r>
              <a:rPr lang="fi-FI" sz="4800" dirty="0">
                <a:solidFill>
                  <a:schemeClr val="bg1"/>
                </a:solidFill>
                <a:effectLst/>
                <a:latin typeface="Calibri" panose="020F0502020204030204" pitchFamily="34" charset="0"/>
                <a:ea typeface="Aptos" panose="020B0004020202020204" pitchFamily="34" charset="0"/>
              </a:rPr>
              <a:t>Päättäjien rooli ilmastoasioissa – </a:t>
            </a:r>
            <a:endParaRPr lang="en-US" dirty="0">
              <a:solidFill>
                <a:schemeClr val="bg1"/>
              </a:solidFill>
            </a:endParaRPr>
          </a:p>
        </p:txBody>
      </p:sp>
      <p:sp>
        <p:nvSpPr>
          <p:cNvPr id="3" name="Tekstin paikkamerkki 2">
            <a:extLst>
              <a:ext uri="{FF2B5EF4-FFF2-40B4-BE49-F238E27FC236}">
                <a16:creationId xmlns:a16="http://schemas.microsoft.com/office/drawing/2014/main" id="{1EA71EA9-535C-1AF3-0E28-A2C85B3C9EC9}"/>
              </a:ext>
            </a:extLst>
          </p:cNvPr>
          <p:cNvSpPr>
            <a:spLocks noGrp="1"/>
          </p:cNvSpPr>
          <p:nvPr>
            <p:ph type="body" sz="quarter" idx="10"/>
          </p:nvPr>
        </p:nvSpPr>
        <p:spPr/>
        <p:txBody>
          <a:bodyPr/>
          <a:lstStyle/>
          <a:p>
            <a:r>
              <a:rPr lang="fi-FI" dirty="0">
                <a:solidFill>
                  <a:schemeClr val="bg1"/>
                </a:solidFill>
              </a:rPr>
              <a:t>Anu Sepponen </a:t>
            </a:r>
          </a:p>
          <a:p>
            <a:endParaRPr lang="en-US" dirty="0"/>
          </a:p>
        </p:txBody>
      </p:sp>
    </p:spTree>
    <p:extLst>
      <p:ext uri="{BB962C8B-B14F-4D97-AF65-F5344CB8AC3E}">
        <p14:creationId xmlns:p14="http://schemas.microsoft.com/office/powerpoint/2010/main" val="296329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E55EE-75D3-CB38-9F9D-FAE0C2E0CFA4}"/>
              </a:ext>
            </a:extLst>
          </p:cNvPr>
          <p:cNvSpPr>
            <a:spLocks noGrp="1"/>
          </p:cNvSpPr>
          <p:nvPr>
            <p:ph type="title"/>
          </p:nvPr>
        </p:nvSpPr>
        <p:spPr/>
        <p:txBody>
          <a:bodyPr/>
          <a:lstStyle/>
          <a:p>
            <a:r>
              <a:rPr lang="fi-FI" dirty="0"/>
              <a:t>Ilmasto kunnan päätöksentekoprosessissa…</a:t>
            </a:r>
            <a:endParaRPr lang="en-US" dirty="0"/>
          </a:p>
        </p:txBody>
      </p:sp>
      <p:sp>
        <p:nvSpPr>
          <p:cNvPr id="3" name="Sisällön paikkamerkki 2">
            <a:extLst>
              <a:ext uri="{FF2B5EF4-FFF2-40B4-BE49-F238E27FC236}">
                <a16:creationId xmlns:a16="http://schemas.microsoft.com/office/drawing/2014/main" id="{619305C7-AE8C-173F-4277-CBE593C08E60}"/>
              </a:ext>
            </a:extLst>
          </p:cNvPr>
          <p:cNvSpPr>
            <a:spLocks noGrp="1"/>
          </p:cNvSpPr>
          <p:nvPr>
            <p:ph sz="quarter" idx="13"/>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Kuntalain (410/2015) mukaan kunnan tehtävänä on edistää asukkaiden hyvinvointia ja alueen elinvoimaa, sekä järjestää asukkaille palvelut taloudellisesti, sosiaalisesti ja ympäristöllisesti kestävällä tavalla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Kuntien tärkeimpiä tehtäviä ilmastojohtajuudessa on luoda mahdollisuuksia, raivata hallinnollisia esteitä, </a:t>
            </a:r>
            <a:r>
              <a:rPr kumimoji="0" lang="fi-FI" sz="2800" b="0" i="0" u="none" strike="noStrike" kern="1200" cap="none" spc="0" normalizeH="0" baseline="0" noProof="0" dirty="0" err="1">
                <a:ln>
                  <a:noFill/>
                </a:ln>
                <a:solidFill>
                  <a:prstClr val="black"/>
                </a:solidFill>
                <a:effectLst/>
                <a:uLnTx/>
                <a:uFillTx/>
                <a:latin typeface="Aptos" panose="02110004020202020204"/>
                <a:ea typeface="+mn-ea"/>
                <a:cs typeface="+mn-cs"/>
              </a:rPr>
              <a:t>osallistaa</a:t>
            </a: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 voimaannuttaa ja innostaa kaikkia toimijoita kestäviin ratkaisuihin. Vahvan ulospäin välittyvän ilmastojohtajuuden lisäksi kuntaorganisaation sisällä tarvitaan pitkäjänteistä ilmastojohtamista.</a:t>
            </a:r>
          </a:p>
          <a:p>
            <a:endParaRPr lang="en-US" dirty="0"/>
          </a:p>
        </p:txBody>
      </p:sp>
    </p:spTree>
    <p:extLst>
      <p:ext uri="{BB962C8B-B14F-4D97-AF65-F5344CB8AC3E}">
        <p14:creationId xmlns:p14="http://schemas.microsoft.com/office/powerpoint/2010/main" val="412092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Lapsitaide, graafinen suunnittelu, kuvitus">
            <a:extLst>
              <a:ext uri="{FF2B5EF4-FFF2-40B4-BE49-F238E27FC236}">
                <a16:creationId xmlns:a16="http://schemas.microsoft.com/office/drawing/2014/main" id="{7BF125BD-FBD5-4C8D-DDD7-01F6C696E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 y="163444"/>
            <a:ext cx="10800272" cy="6694556"/>
          </a:xfrm>
          <a:prstGeom prst="rect">
            <a:avLst/>
          </a:prstGeom>
        </p:spPr>
      </p:pic>
    </p:spTree>
    <p:extLst>
      <p:ext uri="{BB962C8B-B14F-4D97-AF65-F5344CB8AC3E}">
        <p14:creationId xmlns:p14="http://schemas.microsoft.com/office/powerpoint/2010/main" val="29026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561F6E-DD4C-D4C4-510D-2373CFD312EE}"/>
              </a:ext>
            </a:extLst>
          </p:cNvPr>
          <p:cNvSpPr>
            <a:spLocks noGrp="1"/>
          </p:cNvSpPr>
          <p:nvPr>
            <p:ph type="title"/>
          </p:nvPr>
        </p:nvSpPr>
        <p:spPr>
          <a:xfrm>
            <a:off x="594359" y="189572"/>
            <a:ext cx="9938493" cy="1593507"/>
          </a:xfrm>
        </p:spPr>
        <p:txBody>
          <a:bodyPr/>
          <a:lstStyle/>
          <a:p>
            <a:r>
              <a:rPr lang="fi-FI" sz="4000" b="1" dirty="0"/>
              <a:t>Kuntien rooli ilmastonmuutoksen hillinnässä</a:t>
            </a:r>
            <a:endParaRPr lang="en-US" sz="4000" dirty="0"/>
          </a:p>
        </p:txBody>
      </p:sp>
      <p:sp>
        <p:nvSpPr>
          <p:cNvPr id="3" name="Sisällön paikkamerkki 2">
            <a:extLst>
              <a:ext uri="{FF2B5EF4-FFF2-40B4-BE49-F238E27FC236}">
                <a16:creationId xmlns:a16="http://schemas.microsoft.com/office/drawing/2014/main" id="{C3146025-F970-9487-2345-BC382F1D2253}"/>
              </a:ext>
            </a:extLst>
          </p:cNvPr>
          <p:cNvSpPr>
            <a:spLocks noGrp="1"/>
          </p:cNvSpPr>
          <p:nvPr>
            <p:ph sz="quarter" idx="13"/>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ptos" panose="02110004020202020204"/>
                <a:ea typeface="+mn-ea"/>
                <a:cs typeface="+mn-cs"/>
              </a:rPr>
              <a:t>Kunnilla ja kaupungeilla on merkittävä rooli ilmastonmuutostyössä, sillä monet kuntien ratkaisut vaikuttavat siihen, millaisia päästöjä asukkaiden arjesta syntyy. Kuntien tekemä suunnittelutyö määrittää esimerkiksi yhdyskuntarakennetta ja liikkumistapoja ja infraratkaisut kotitalouksien mahdollisuuksia vaikuttaa lämmityksen päästöihin.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ptos" panose="02110004020202020204"/>
                <a:ea typeface="+mn-ea"/>
                <a:cs typeface="+mn-cs"/>
              </a:rPr>
              <a:t>Kunnat toimivat suunnannäyttäjinä kansallisessa ilmastopolitiikassa, sillä monella kunnalla on tällä hetkellä kunnianhimoisemmat ilmastotavoitteet kuin Suomen valtiolla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ptos" panose="02110004020202020204"/>
                <a:ea typeface="+mn-ea"/>
                <a:cs typeface="+mn-cs"/>
              </a:rPr>
              <a:t>Ilmastotyötä tehdään kunnissa aina paikallisista olosuhteista lähtien. Ilmastotyön painopisteisiin vaikuttavat kunnan koon lisäksi muun muassa kunnan yhdyskunta- ja elinkeinorakenne, kuntaorganisaation rakenne tytäryhtiöineen ja osakkuuksineen, mahdollisuudet kumppanuuksiin sekä poliittinen tahtotila.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ptos" panose="02110004020202020204"/>
                <a:ea typeface="+mn-ea"/>
                <a:cs typeface="+mn-cs"/>
              </a:rPr>
              <a:t>Kunnan kannattaa kytkeä ilmastostrategian toimeenpanon seuranta kunnan muuhun talouden- ja toiminnan seurantaan.</a:t>
            </a:r>
          </a:p>
          <a:p>
            <a:endParaRPr lang="en-US" dirty="0"/>
          </a:p>
        </p:txBody>
      </p:sp>
    </p:spTree>
    <p:extLst>
      <p:ext uri="{BB962C8B-B14F-4D97-AF65-F5344CB8AC3E}">
        <p14:creationId xmlns:p14="http://schemas.microsoft.com/office/powerpoint/2010/main" val="370118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88E9F5-2618-EBD6-3DEC-4E1660B75205}"/>
              </a:ext>
            </a:extLst>
          </p:cNvPr>
          <p:cNvSpPr>
            <a:spLocks noGrp="1"/>
          </p:cNvSpPr>
          <p:nvPr>
            <p:ph type="title"/>
          </p:nvPr>
        </p:nvSpPr>
        <p:spPr/>
        <p:txBody>
          <a:bodyPr/>
          <a:lstStyle/>
          <a:p>
            <a:r>
              <a:rPr lang="fi-FI" sz="4000" dirty="0"/>
              <a:t>Ilmastoasioiden hallinta vaatii</a:t>
            </a:r>
            <a:br>
              <a:rPr lang="fi-FI" sz="4000" dirty="0"/>
            </a:br>
            <a:r>
              <a:rPr lang="fi-FI" sz="4000" dirty="0"/>
              <a:t>kokonaisuuden hahmottamista</a:t>
            </a:r>
            <a:endParaRPr lang="en-US" sz="4000" dirty="0"/>
          </a:p>
        </p:txBody>
      </p:sp>
      <p:sp>
        <p:nvSpPr>
          <p:cNvPr id="3" name="Sisällön paikkamerkki 2">
            <a:extLst>
              <a:ext uri="{FF2B5EF4-FFF2-40B4-BE49-F238E27FC236}">
                <a16:creationId xmlns:a16="http://schemas.microsoft.com/office/drawing/2014/main" id="{C88CC9B6-7588-85AB-743B-5C747B4E847E}"/>
              </a:ext>
            </a:extLst>
          </p:cNvPr>
          <p:cNvSpPr>
            <a:spLocks noGrp="1"/>
          </p:cNvSpPr>
          <p:nvPr>
            <p:ph sz="quarter" idx="13"/>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 tähän kykenee vain kunta itse – jokainen omista lähtökohdistaan käsin. Ilmastotyön poikkihallinnollisuus edellyttää koordinaatiota, jossa eri toimijoiden roolit ja vastuut ovat selkeät. Kunnan työntekijät voivat vaikuttaa myös kuntalaisten ilmastotietoisuuteen heitä kohdatessaan.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Ilmastotyöstä viestimisellä on keskeinen merkitys, sillä läpinäkyvyys kunnan tavoitteissa luo hyväksyttävyyttä.</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Aptos" panose="02110004020202020204"/>
                <a:ea typeface="+mn-ea"/>
                <a:cs typeface="+mn-cs"/>
              </a:rPr>
              <a:t>Tiedon välittäminen kunnan ilmastotyöstä sekä kuntaorganisaation sisällä että sen ulkopuolelle on tärkeää</a:t>
            </a:r>
          </a:p>
          <a:p>
            <a:endParaRPr lang="en-US" dirty="0"/>
          </a:p>
        </p:txBody>
      </p:sp>
    </p:spTree>
    <p:extLst>
      <p:ext uri="{BB962C8B-B14F-4D97-AF65-F5344CB8AC3E}">
        <p14:creationId xmlns:p14="http://schemas.microsoft.com/office/powerpoint/2010/main" val="7021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7ADEAB8-914D-88AF-B1A6-ADC10970AD6D}"/>
              </a:ext>
            </a:extLst>
          </p:cNvPr>
          <p:cNvPicPr>
            <a:picLocks noChangeAspect="1"/>
          </p:cNvPicPr>
          <p:nvPr/>
        </p:nvPicPr>
        <p:blipFill>
          <a:blip r:embed="rId2"/>
          <a:stretch>
            <a:fillRect/>
          </a:stretch>
        </p:blipFill>
        <p:spPr>
          <a:xfrm>
            <a:off x="298703" y="0"/>
            <a:ext cx="10702377" cy="6330270"/>
          </a:xfrm>
          <a:prstGeom prst="rect">
            <a:avLst/>
          </a:prstGeom>
        </p:spPr>
      </p:pic>
    </p:spTree>
    <p:extLst>
      <p:ext uri="{BB962C8B-B14F-4D97-AF65-F5344CB8AC3E}">
        <p14:creationId xmlns:p14="http://schemas.microsoft.com/office/powerpoint/2010/main" val="323063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4A05034-8D0F-DDDB-BDC8-D6DE470F306D}"/>
              </a:ext>
            </a:extLst>
          </p:cNvPr>
          <p:cNvPicPr>
            <a:picLocks noChangeAspect="1"/>
          </p:cNvPicPr>
          <p:nvPr/>
        </p:nvPicPr>
        <p:blipFill>
          <a:blip r:embed="rId2"/>
          <a:stretch>
            <a:fillRect/>
          </a:stretch>
        </p:blipFill>
        <p:spPr>
          <a:xfrm>
            <a:off x="57000" y="0"/>
            <a:ext cx="12078000" cy="6858000"/>
          </a:xfrm>
          <a:prstGeom prst="rect">
            <a:avLst/>
          </a:prstGeom>
        </p:spPr>
      </p:pic>
      <p:pic>
        <p:nvPicPr>
          <p:cNvPr id="4" name="Kuva 3" descr="Kuva, joka sisältää kohteen taide&#10;&#10;Kuvaus luotu automaattisesti, normaali luotettavuus">
            <a:extLst>
              <a:ext uri="{FF2B5EF4-FFF2-40B4-BE49-F238E27FC236}">
                <a16:creationId xmlns:a16="http://schemas.microsoft.com/office/drawing/2014/main" id="{291335F5-3AD0-ED19-8797-E8F2610E7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48520" flipV="1">
            <a:off x="269046" y="90662"/>
            <a:ext cx="1311793" cy="1263209"/>
          </a:xfrm>
          <a:prstGeom prst="rect">
            <a:avLst/>
          </a:prstGeom>
        </p:spPr>
      </p:pic>
    </p:spTree>
    <p:extLst>
      <p:ext uri="{BB962C8B-B14F-4D97-AF65-F5344CB8AC3E}">
        <p14:creationId xmlns:p14="http://schemas.microsoft.com/office/powerpoint/2010/main" val="222520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2DA79E-3996-6EB8-187E-BF95CA48A3C6}"/>
              </a:ext>
            </a:extLst>
          </p:cNvPr>
          <p:cNvSpPr>
            <a:spLocks noGrp="1"/>
          </p:cNvSpPr>
          <p:nvPr>
            <p:ph type="title"/>
          </p:nvPr>
        </p:nvSpPr>
        <p:spPr/>
        <p:txBody>
          <a:bodyPr/>
          <a:lstStyle/>
          <a:p>
            <a:r>
              <a:rPr lang="fi-FI" dirty="0"/>
              <a:t>Miten alkuun</a:t>
            </a:r>
            <a:endParaRPr lang="en-US" dirty="0"/>
          </a:p>
        </p:txBody>
      </p:sp>
      <p:sp>
        <p:nvSpPr>
          <p:cNvPr id="3" name="Sisällön paikkamerkki 2">
            <a:extLst>
              <a:ext uri="{FF2B5EF4-FFF2-40B4-BE49-F238E27FC236}">
                <a16:creationId xmlns:a16="http://schemas.microsoft.com/office/drawing/2014/main" id="{B8E10422-2E39-711C-F735-A91774E89367}"/>
              </a:ext>
            </a:extLst>
          </p:cNvPr>
          <p:cNvSpPr>
            <a:spLocks noGrp="1"/>
          </p:cNvSpPr>
          <p:nvPr>
            <p:ph sz="quarter" idx="13"/>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2800" b="1" i="0" u="none" strike="noStrike" kern="1200" cap="none" spc="0" normalizeH="0" baseline="0" noProof="0" dirty="0">
                <a:ln>
                  <a:noFill/>
                </a:ln>
                <a:solidFill>
                  <a:prstClr val="black"/>
                </a:solidFill>
                <a:effectLst/>
                <a:uLnTx/>
                <a:uFillTx/>
                <a:latin typeface="Aptos" panose="02110004020202020204"/>
                <a:ea typeface="+mn-ea"/>
                <a:cs typeface="+mn-cs"/>
              </a:rPr>
              <a:t>	Kerää tietoa:</a:t>
            </a:r>
          </a:p>
          <a:p>
            <a:pPr lvl="2" indent="-228600">
              <a:spcBef>
                <a:spcPts val="500"/>
              </a:spcBef>
              <a:defRPr/>
            </a:pP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Kerää jo suunnitteluvaiheessa tietoa siitä, kuinka paljon päästöjä kunnassa syntyy ja mistä ne tulevat. </a:t>
            </a:r>
          </a:p>
          <a:p>
            <a:pPr lvl="2" indent="-228600">
              <a:spcBef>
                <a:spcPts val="500"/>
              </a:spcBef>
              <a:defRPr/>
            </a:pP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Auttaa tunnistamaan, mitkä ovat tärkeimmät alueet, joilla kunnan tulee keskittyä ja samalla antaa tietoa, miten kunnan päästöt ovat kehittyneet viime vuosina</a:t>
            </a:r>
            <a:r>
              <a:rPr lang="fi-FI" sz="2400" dirty="0">
                <a:solidFill>
                  <a:prstClr val="black"/>
                </a:solidFill>
                <a:latin typeface="Aptos" panose="02110004020202020204"/>
              </a:rPr>
              <a:t>.</a:t>
            </a:r>
          </a:p>
          <a:p>
            <a:pPr marL="914400" lvl="2" indent="0">
              <a:spcBef>
                <a:spcPts val="500"/>
              </a:spcBef>
              <a:buNone/>
              <a:defRPr/>
            </a:pPr>
            <a:r>
              <a:rPr kumimoji="0" lang="fi-FI" sz="2400" b="1" i="0" u="none" strike="noStrike" kern="1200" cap="none" spc="0" normalizeH="0" baseline="0" noProof="0" dirty="0">
                <a:ln>
                  <a:noFill/>
                </a:ln>
                <a:solidFill>
                  <a:prstClr val="black"/>
                </a:solidFill>
                <a:effectLst/>
                <a:uLnTx/>
                <a:uFillTx/>
                <a:latin typeface="Aptos" panose="02110004020202020204"/>
                <a:ea typeface="+mn-ea"/>
                <a:cs typeface="+mn-cs"/>
              </a:rPr>
              <a:t>Aseta tavoitteet:</a:t>
            </a:r>
          </a:p>
          <a:p>
            <a:pPr marL="1257300" lvl="2" indent="-342900">
              <a:spcBef>
                <a:spcPts val="500"/>
              </a:spcBef>
              <a:defRPr/>
            </a:pP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Aseta konkreettiset ja realistiset tavoitteet ilmastovaikutusten vähentämiseksi</a:t>
            </a:r>
          </a:p>
          <a:p>
            <a:pPr marL="1257300" lvl="2" indent="-342900">
              <a:spcBef>
                <a:spcPts val="500"/>
              </a:spcBef>
              <a:defRPr/>
            </a:pP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Hyvät tavoitteet ovat usein konkreettisia, jolloin ne ovat mitattavissa. Tästä huolimatta </a:t>
            </a:r>
            <a:r>
              <a:rPr kumimoji="0" lang="fi-FI" sz="2400" b="0" i="0" u="none" strike="noStrike" kern="1200" cap="none" spc="0" normalizeH="0" baseline="0" noProof="0">
                <a:ln>
                  <a:noFill/>
                </a:ln>
                <a:solidFill>
                  <a:prstClr val="black"/>
                </a:solidFill>
                <a:effectLst/>
                <a:uLnTx/>
                <a:uFillTx/>
                <a:latin typeface="Aptos" panose="02110004020202020204"/>
                <a:ea typeface="+mn-ea"/>
                <a:cs typeface="+mn-cs"/>
              </a:rPr>
              <a:t>ei kannata </a:t>
            </a: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unohtaa myöskään tavoitteita, jotka vaikuttavat päästöihin epäsuorasti ja pitkällä aikavälillä</a:t>
            </a:r>
            <a:r>
              <a:rPr kumimoji="0" lang="fi-FI" sz="2400" b="1" i="0" u="none" strike="noStrike" kern="1200" cap="none" spc="0" normalizeH="0" baseline="0" noProof="0" dirty="0">
                <a:ln>
                  <a:noFill/>
                </a:ln>
                <a:solidFill>
                  <a:prstClr val="black"/>
                </a:solidFill>
                <a:effectLst/>
                <a:uLnTx/>
                <a:uFillTx/>
                <a:latin typeface="Aptos" panose="02110004020202020204"/>
                <a:ea typeface="+mn-ea"/>
                <a:cs typeface="+mn-cs"/>
              </a:rPr>
              <a:t>.</a:t>
            </a:r>
          </a:p>
          <a:p>
            <a:endParaRPr lang="en-US" dirty="0"/>
          </a:p>
        </p:txBody>
      </p:sp>
      <p:pic>
        <p:nvPicPr>
          <p:cNvPr id="5" name="Kuva 4" descr="Kuva, joka sisältää kohteen rakennus, portaat, puu, talo&#10;&#10;Kuvaus luotu automaattisesti">
            <a:extLst>
              <a:ext uri="{FF2B5EF4-FFF2-40B4-BE49-F238E27FC236}">
                <a16:creationId xmlns:a16="http://schemas.microsoft.com/office/drawing/2014/main" id="{2E27346C-F9E7-E51B-41F9-BD23B34C1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74" y="4805313"/>
            <a:ext cx="1645920" cy="1645920"/>
          </a:xfrm>
          <a:prstGeom prst="rect">
            <a:avLst/>
          </a:prstGeom>
        </p:spPr>
      </p:pic>
    </p:spTree>
    <p:extLst>
      <p:ext uri="{BB962C8B-B14F-4D97-AF65-F5344CB8AC3E}">
        <p14:creationId xmlns:p14="http://schemas.microsoft.com/office/powerpoint/2010/main" val="92315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7515-E42F-B1B0-A5A3-B40A95468D7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2AF8362-5E83-7A19-D700-A264990D8C88}"/>
              </a:ext>
            </a:extLst>
          </p:cNvPr>
          <p:cNvSpPr>
            <a:spLocks noGrp="1"/>
          </p:cNvSpPr>
          <p:nvPr>
            <p:ph type="title"/>
          </p:nvPr>
        </p:nvSpPr>
        <p:spPr>
          <a:xfrm>
            <a:off x="594360" y="189573"/>
            <a:ext cx="9683115" cy="802466"/>
          </a:xfrm>
        </p:spPr>
        <p:txBody>
          <a:bodyPr/>
          <a:lstStyle/>
          <a:p>
            <a:r>
              <a:rPr lang="fi-FI" dirty="0"/>
              <a:t>Miten alkuun</a:t>
            </a:r>
            <a:endParaRPr lang="en-US" dirty="0"/>
          </a:p>
        </p:txBody>
      </p:sp>
      <p:sp>
        <p:nvSpPr>
          <p:cNvPr id="3" name="Sisällön paikkamerkki 2">
            <a:extLst>
              <a:ext uri="{FF2B5EF4-FFF2-40B4-BE49-F238E27FC236}">
                <a16:creationId xmlns:a16="http://schemas.microsoft.com/office/drawing/2014/main" id="{466EA553-2093-974D-9380-F764F159796E}"/>
              </a:ext>
            </a:extLst>
          </p:cNvPr>
          <p:cNvSpPr>
            <a:spLocks noGrp="1"/>
          </p:cNvSpPr>
          <p:nvPr>
            <p:ph sz="quarter" idx="13"/>
          </p:nvPr>
        </p:nvSpPr>
        <p:spPr>
          <a:xfrm>
            <a:off x="188843" y="1065925"/>
            <a:ext cx="9683115" cy="5443477"/>
          </a:xfrm>
        </p:spPr>
        <p:txBody>
          <a:bodyPr>
            <a:normAutofit fontScale="55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3400" b="1" i="0" u="none" strike="noStrike" kern="1200" cap="none" spc="0" normalizeH="0" baseline="0" noProof="0" dirty="0">
                <a:ln>
                  <a:noFill/>
                </a:ln>
                <a:solidFill>
                  <a:prstClr val="black"/>
                </a:solidFill>
                <a:effectLst/>
                <a:uLnTx/>
                <a:uFillTx/>
                <a:latin typeface="Aptos" panose="02110004020202020204"/>
                <a:ea typeface="+mn-ea"/>
                <a:cs typeface="+mn-cs"/>
              </a:rPr>
              <a:t>Sitouta sidosryhmät: </a:t>
            </a:r>
          </a:p>
          <a:p>
            <a:pPr marL="630936" lvl="1" indent="-228600">
              <a:spcBef>
                <a:spcPts val="1000"/>
              </a:spcBef>
              <a:defRPr/>
            </a:pP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Sitouta ilmastotyönsuunnitteluun kunnan henkilökunta, asukkaat, yritykset, päättäjät jne. Mieti eri osallistumisen tapoja eri ryhmien kohdalla.</a:t>
            </a:r>
          </a:p>
          <a:p>
            <a:pPr marL="630936" lvl="1" indent="-228600">
              <a:spcBef>
                <a:spcPts val="1000"/>
              </a:spcBef>
              <a:defRPr/>
            </a:pP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Myös yritysten mukaan saamiseen kannattaa panostaa, sillä yritykset ovat merkityksellisessä asemassa kunnan ilmastotyössä. Sitouttaminen ja osallistumismahdollisuuksien tarjoaminen voi tapahtua esimerkiksi tiedottamalla, kyselyillä ja järjestämällä keskustelutilaisuuksia</a:t>
            </a:r>
            <a:r>
              <a:rPr kumimoji="0" lang="fi-FI" sz="30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fi-FI" sz="3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fi-FI" sz="3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i-FI" sz="3400" b="1" i="0" u="none" strike="noStrike" kern="1200" cap="none" spc="0" normalizeH="0" baseline="0" noProof="0" dirty="0">
                <a:ln>
                  <a:noFill/>
                </a:ln>
                <a:solidFill>
                  <a:prstClr val="black"/>
                </a:solidFill>
                <a:effectLst/>
                <a:uLnTx/>
                <a:uFillTx/>
                <a:latin typeface="Aptos" panose="02110004020202020204"/>
                <a:ea typeface="+mn-ea"/>
                <a:cs typeface="+mn-cs"/>
              </a:rPr>
              <a:t>Kartoita mahdollisuudet: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Kartoita mahdollisuudet päästöjen  vähentämiseksi. Tämä voi sisältää esimerkiksi energiatehokkuuden parantamista, uusiutuvan energian käyttöönottoa ja liikkumisen edistämistä. Toimet voidaan kartoittaa kunnan toimesta, mutta niiden kartoittamisessa käyttää apuna esimerkiksi uusiutuvan energian kuntakatselmuksia, muita energiakatselmuksia tai kävelyn ja pyöräliikenteen edistämisohjelmia.</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fi-FI" sz="3300" b="1" i="0" u="none" strike="noStrike" kern="1200" cap="none" spc="0" normalizeH="0" baseline="0" noProof="0" dirty="0">
                <a:ln>
                  <a:noFill/>
                </a:ln>
                <a:solidFill>
                  <a:prstClr val="black"/>
                </a:solidFill>
                <a:effectLst/>
                <a:uLnTx/>
                <a:uFillTx/>
                <a:latin typeface="Aptos" panose="02110004020202020204"/>
                <a:ea typeface="+mn-ea"/>
                <a:cs typeface="+mn-cs"/>
              </a:rPr>
              <a:t>Laadi toimenpidesuunnitelma</a:t>
            </a: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Laadi toimintasuunnitelma, joka sisältää konkreettiset toimenpiteet tavoitteiden saavuttamiseksi.</a:t>
            </a:r>
            <a:r>
              <a:rPr lang="fi-FI" sz="3300" dirty="0">
                <a:solidFill>
                  <a:prstClr val="black"/>
                </a:solidFill>
                <a:latin typeface="Aptos" panose="02110004020202020204"/>
              </a:rPr>
              <a:t> </a:t>
            </a:r>
            <a:r>
              <a:rPr kumimoji="0" lang="fi-FI" sz="3300" b="0" i="0" u="none" strike="noStrike" kern="1200" cap="none" spc="0" normalizeH="0" baseline="0" noProof="0" dirty="0">
                <a:ln>
                  <a:noFill/>
                </a:ln>
                <a:solidFill>
                  <a:prstClr val="black"/>
                </a:solidFill>
                <a:effectLst/>
                <a:uLnTx/>
                <a:uFillTx/>
                <a:latin typeface="Aptos" panose="02110004020202020204"/>
                <a:ea typeface="+mn-ea"/>
                <a:cs typeface="+mn-cs"/>
              </a:rPr>
              <a:t>Parhaimmillaan ympäristöohjelma tai vastaava toimii kunnan  ilmastotyönjohtamisen työkaluna, tekee kunnan  ilmastotavoitteet ja toimenpiteet näkyviksi.</a:t>
            </a:r>
          </a:p>
          <a:p>
            <a:endParaRPr lang="en-US" dirty="0"/>
          </a:p>
        </p:txBody>
      </p:sp>
      <p:pic>
        <p:nvPicPr>
          <p:cNvPr id="5" name="Kuva 4" descr="Kuva, joka sisältää kohteen rakennus, portaat, puu, talo&#10;&#10;Kuvaus luotu automaattisesti">
            <a:extLst>
              <a:ext uri="{FF2B5EF4-FFF2-40B4-BE49-F238E27FC236}">
                <a16:creationId xmlns:a16="http://schemas.microsoft.com/office/drawing/2014/main" id="{2AB3978D-0574-85C2-C304-E3CE7A6F9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74" y="4805313"/>
            <a:ext cx="1645920" cy="1645920"/>
          </a:xfrm>
          <a:prstGeom prst="rect">
            <a:avLst/>
          </a:prstGeom>
        </p:spPr>
      </p:pic>
    </p:spTree>
    <p:extLst>
      <p:ext uri="{BB962C8B-B14F-4D97-AF65-F5344CB8AC3E}">
        <p14:creationId xmlns:p14="http://schemas.microsoft.com/office/powerpoint/2010/main" val="394883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2082-FFCB-1F5E-9320-777A3EA831E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5540A7E-8642-DDA5-5968-43805AF1E2F9}"/>
              </a:ext>
            </a:extLst>
          </p:cNvPr>
          <p:cNvSpPr>
            <a:spLocks noGrp="1"/>
          </p:cNvSpPr>
          <p:nvPr>
            <p:ph type="title"/>
          </p:nvPr>
        </p:nvSpPr>
        <p:spPr>
          <a:xfrm>
            <a:off x="594360" y="189573"/>
            <a:ext cx="9683115" cy="802466"/>
          </a:xfrm>
        </p:spPr>
        <p:txBody>
          <a:bodyPr/>
          <a:lstStyle/>
          <a:p>
            <a:r>
              <a:rPr lang="fi-FI" dirty="0"/>
              <a:t>Miten alkuun</a:t>
            </a:r>
            <a:endParaRPr lang="en-US" dirty="0"/>
          </a:p>
        </p:txBody>
      </p:sp>
      <p:sp>
        <p:nvSpPr>
          <p:cNvPr id="3" name="Sisällön paikkamerkki 2">
            <a:extLst>
              <a:ext uri="{FF2B5EF4-FFF2-40B4-BE49-F238E27FC236}">
                <a16:creationId xmlns:a16="http://schemas.microsoft.com/office/drawing/2014/main" id="{E7BE8DDD-A07A-14D3-1038-63FBC39D6469}"/>
              </a:ext>
            </a:extLst>
          </p:cNvPr>
          <p:cNvSpPr>
            <a:spLocks noGrp="1"/>
          </p:cNvSpPr>
          <p:nvPr>
            <p:ph sz="quarter" idx="13"/>
          </p:nvPr>
        </p:nvSpPr>
        <p:spPr>
          <a:xfrm>
            <a:off x="594359" y="1224951"/>
            <a:ext cx="9683115" cy="544347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2800" b="1" i="0" u="none" strike="noStrike" kern="1200" cap="none" spc="0" normalizeH="0" baseline="0" noProof="0" dirty="0">
                <a:ln>
                  <a:noFill/>
                </a:ln>
                <a:solidFill>
                  <a:prstClr val="black"/>
                </a:solidFill>
                <a:effectLst/>
                <a:uLnTx/>
                <a:uFillTx/>
                <a:latin typeface="Aptos" panose="02110004020202020204"/>
                <a:ea typeface="+mn-ea"/>
                <a:cs typeface="+mn-cs"/>
              </a:rPr>
              <a:t>	Seuraa ja raportoi edistymistä: </a:t>
            </a:r>
          </a:p>
          <a:p>
            <a:pPr lvl="2" indent="-228600">
              <a:spcBef>
                <a:spcPts val="500"/>
              </a:spcBef>
              <a:defRPr/>
            </a:pP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Seuraa edistymistä ja raportoi säännöllisesti kunnan asukkaille ja muille sidosryhmille. Avoimuus ja viestintä tavoitteiden etenemisestä nostaa kunnan sidosryhmien luottamusta kunnassa tehtävää ilmastotyötä kohtaan.</a:t>
            </a:r>
            <a:endParaRPr lang="fi-FI" sz="2400" dirty="0">
              <a:solidFill>
                <a:prstClr val="black"/>
              </a:solidFill>
              <a:latin typeface="Aptos" panose="02110004020202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i-FI"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fi-FI"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i-FI" sz="2800" b="1" i="0" u="none" strike="noStrike" kern="1200" cap="none" spc="0" normalizeH="0" baseline="0" noProof="0" dirty="0">
                <a:ln>
                  <a:noFill/>
                </a:ln>
                <a:solidFill>
                  <a:prstClr val="black"/>
                </a:solidFill>
                <a:effectLst/>
                <a:uLnTx/>
                <a:uFillTx/>
                <a:latin typeface="Aptos" panose="02110004020202020204"/>
                <a:ea typeface="+mn-ea"/>
                <a:cs typeface="+mn-cs"/>
              </a:rPr>
              <a:t>Arvioi ja päivitä:</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i-FI" sz="2400" b="0" i="0" u="none" strike="noStrike" kern="1200" cap="none" spc="0" normalizeH="0" baseline="0" noProof="0" dirty="0">
                <a:ln>
                  <a:noFill/>
                </a:ln>
                <a:solidFill>
                  <a:prstClr val="black"/>
                </a:solidFill>
                <a:effectLst/>
                <a:uLnTx/>
                <a:uFillTx/>
                <a:latin typeface="Aptos" panose="02110004020202020204"/>
                <a:ea typeface="+mn-ea"/>
                <a:cs typeface="+mn-cs"/>
              </a:rPr>
              <a:t>Arvioi ympäristöohjelmaa tai vastaavaa ja sen toteutusta säännöllisesti ja päivitä tarvittaessa. Ohjelma on dynaaminen dokumentti, jonka tavoitteet muuttuvat ajan myötä, kun uusia mahdollisuuksia ja haasteita ilmenee. </a:t>
            </a:r>
          </a:p>
          <a:p>
            <a:endParaRPr lang="en-US" dirty="0"/>
          </a:p>
        </p:txBody>
      </p:sp>
      <p:pic>
        <p:nvPicPr>
          <p:cNvPr id="5" name="Kuva 4" descr="Kuva, joka sisältää kohteen rakennus, portaat, puu, talo&#10;&#10;Kuvaus luotu automaattisesti">
            <a:extLst>
              <a:ext uri="{FF2B5EF4-FFF2-40B4-BE49-F238E27FC236}">
                <a16:creationId xmlns:a16="http://schemas.microsoft.com/office/drawing/2014/main" id="{3B1A6408-67B6-A5BE-0C10-F7E1DECCD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74" y="4805313"/>
            <a:ext cx="1645920" cy="1645920"/>
          </a:xfrm>
          <a:prstGeom prst="rect">
            <a:avLst/>
          </a:prstGeom>
        </p:spPr>
      </p:pic>
    </p:spTree>
    <p:extLst>
      <p:ext uri="{BB962C8B-B14F-4D97-AF65-F5344CB8AC3E}">
        <p14:creationId xmlns:p14="http://schemas.microsoft.com/office/powerpoint/2010/main" val="258594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AA1A1-ABB5-2D13-F871-3EABCF6E72FE}"/>
              </a:ext>
            </a:extLst>
          </p:cNvPr>
          <p:cNvSpPr>
            <a:spLocks noGrp="1"/>
          </p:cNvSpPr>
          <p:nvPr>
            <p:ph type="ctrTitle"/>
          </p:nvPr>
        </p:nvSpPr>
        <p:spPr>
          <a:xfrm>
            <a:off x="516722" y="126807"/>
            <a:ext cx="7040017" cy="2176446"/>
          </a:xfrm>
        </p:spPr>
        <p:txBody>
          <a:bodyPr/>
          <a:lstStyle/>
          <a:p>
            <a:r>
              <a:rPr kumimoji="0" lang="fi-FI" sz="4000" b="0" i="0" u="none" strike="noStrike" kern="1200" cap="none" spc="0" normalizeH="0" baseline="0" noProof="0" dirty="0">
                <a:ln>
                  <a:noFill/>
                </a:ln>
                <a:solidFill>
                  <a:prstClr val="black"/>
                </a:solidFill>
                <a:effectLst/>
                <a:uLnTx/>
                <a:uFillTx/>
                <a:latin typeface="Aptos Display" panose="02110004020202020204"/>
                <a:ea typeface="+mj-ea"/>
                <a:cs typeface="+mj-cs"/>
              </a:rPr>
              <a:t>Kunnat ovat avainasemassa ilmastopäästöjen vähentämisessä ja luonnon monimuotoisuuden turvaamisessa.</a:t>
            </a:r>
            <a:endParaRPr lang="en-US" dirty="0"/>
          </a:p>
        </p:txBody>
      </p:sp>
      <p:sp>
        <p:nvSpPr>
          <p:cNvPr id="3" name="Tekstin paikkamerkki 2">
            <a:extLst>
              <a:ext uri="{FF2B5EF4-FFF2-40B4-BE49-F238E27FC236}">
                <a16:creationId xmlns:a16="http://schemas.microsoft.com/office/drawing/2014/main" id="{41B7554C-2FBB-243D-E44D-4C829531E7CA}"/>
              </a:ext>
            </a:extLst>
          </p:cNvPr>
          <p:cNvSpPr>
            <a:spLocks noGrp="1"/>
          </p:cNvSpPr>
          <p:nvPr>
            <p:ph type="body" sz="quarter" idx="11"/>
          </p:nvPr>
        </p:nvSpPr>
        <p:spPr>
          <a:xfrm>
            <a:off x="594359" y="2587925"/>
            <a:ext cx="6489612" cy="2271172"/>
          </a:xfrm>
        </p:spPr>
        <p:txBody>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Siirry puhtaaseen energiaan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Ota rakennukset ilmasto- ja luontotalkoisiin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Nosta kuntametsät kunniaan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Kannusta kestäviin liikkumisvalintoihin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Vaali vesistöjä</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Ohjaa materiaalit kiertoon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Tee vähemmän – luonto hyötyy enemmän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Valitse lajisi viisaasti</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Suunnittele alueet kestäviksi</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Valjasta hankinnat ilmasto- ja luontotyöhön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Kannusta kiertotalousliiketoimintaan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Kasvata kestävyyteen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i-FI" sz="1400" b="1" i="0" u="none" strike="noStrike" kern="1200" cap="none" spc="0" normalizeH="0" baseline="0" noProof="0" dirty="0">
                <a:ln>
                  <a:noFill/>
                </a:ln>
                <a:solidFill>
                  <a:prstClr val="black"/>
                </a:solidFill>
                <a:effectLst/>
                <a:uLnTx/>
                <a:uFillTx/>
                <a:latin typeface="Aptos" panose="02110004020202020204"/>
                <a:ea typeface="+mn-ea"/>
                <a:cs typeface="+mn-cs"/>
              </a:rPr>
              <a:t>Osoita johtajuutta</a:t>
            </a:r>
          </a:p>
          <a:p>
            <a:endParaRPr lang="en-US" dirty="0"/>
          </a:p>
        </p:txBody>
      </p:sp>
    </p:spTree>
    <p:extLst>
      <p:ext uri="{BB962C8B-B14F-4D97-AF65-F5344CB8AC3E}">
        <p14:creationId xmlns:p14="http://schemas.microsoft.com/office/powerpoint/2010/main" val="208667958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5661</TotalTime>
  <Words>575</Words>
  <Application>Microsoft Office PowerPoint</Application>
  <PresentationFormat>Laajakuva</PresentationFormat>
  <Paragraphs>51</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Aptos</vt:lpstr>
      <vt:lpstr>Aptos Display</vt:lpstr>
      <vt:lpstr>Arial</vt:lpstr>
      <vt:lpstr>Calibri</vt:lpstr>
      <vt:lpstr>Office-teema</vt:lpstr>
      <vt:lpstr>Päättäjien rooli ilmastoasioissa – </vt:lpstr>
      <vt:lpstr>Kuntien rooli ilmastonmuutoksen hillinnässä</vt:lpstr>
      <vt:lpstr>Ilmastoasioiden hallinta vaatii kokonaisuuden hahmottamista</vt:lpstr>
      <vt:lpstr>PowerPoint-esitys</vt:lpstr>
      <vt:lpstr>PowerPoint-esitys</vt:lpstr>
      <vt:lpstr>Miten alkuun</vt:lpstr>
      <vt:lpstr>Miten alkuun</vt:lpstr>
      <vt:lpstr>Miten alkuun</vt:lpstr>
      <vt:lpstr>Kunnat ovat avainasemassa ilmastopäästöjen vähentämisessä ja luonnon monimuotoisuuden turvaamisessa.</vt:lpstr>
      <vt:lpstr>Ilmasto kunnan päätöksentekoprosessissa…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Päättäjien rooli ilmastoasioissa –</dc:title>
  <dc:creator>Anu Sepponen</dc:creator>
  <cp:lastModifiedBy>Anu Sepponen</cp:lastModifiedBy>
  <cp:revision>11</cp:revision>
  <cp:lastPrinted>2024-03-11T14:01:03Z</cp:lastPrinted>
  <dcterms:created xsi:type="dcterms:W3CDTF">2024-03-03T14:58:35Z</dcterms:created>
  <dcterms:modified xsi:type="dcterms:W3CDTF">2024-03-13T10:03:07Z</dcterms:modified>
</cp:coreProperties>
</file>