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1119" r:id="rId2"/>
    <p:sldId id="1730" r:id="rId3"/>
    <p:sldId id="1734" r:id="rId4"/>
    <p:sldId id="1714" r:id="rId5"/>
    <p:sldId id="1735" r:id="rId6"/>
    <p:sldId id="1729" r:id="rId7"/>
    <p:sldId id="1738" r:id="rId8"/>
    <p:sldId id="1739" r:id="rId9"/>
    <p:sldId id="1683" r:id="rId10"/>
    <p:sldId id="1770" r:id="rId11"/>
    <p:sldId id="1762" r:id="rId12"/>
    <p:sldId id="1777" r:id="rId13"/>
    <p:sldId id="1696" r:id="rId14"/>
    <p:sldId id="1406" r:id="rId15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F5B"/>
    <a:srgbClr val="3E3D3D"/>
    <a:srgbClr val="47A8D8"/>
    <a:srgbClr val="ED1F1A"/>
    <a:srgbClr val="AE9A7D"/>
    <a:srgbClr val="BC74AC"/>
    <a:srgbClr val="49C6FC"/>
    <a:srgbClr val="CF6766"/>
    <a:srgbClr val="E8AB7C"/>
    <a:srgbClr val="F5D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9D874-BF92-487F-8AED-049E961E5366}" type="datetimeFigureOut">
              <a:rPr lang="fi-FI" smtClean="0"/>
              <a:t>8.3.2024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77365"/>
            <a:ext cx="5335893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5D9DC-25EA-401C-B04D-87C3730B36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08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9C98-0038-4279-8170-1ADBD4B99C12}" type="datetimeFigureOut">
              <a:rPr lang="fi-FI" smtClean="0"/>
              <a:t>8.3.2024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D160-3B82-473F-B772-B540265D20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02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9C98-0038-4279-8170-1ADBD4B99C12}" type="datetimeFigureOut">
              <a:rPr lang="fi-FI" smtClean="0"/>
              <a:t>8.3.2024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D160-3B82-473F-B772-B540265D20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0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9C98-0038-4279-8170-1ADBD4B99C12}" type="datetimeFigureOut">
              <a:rPr lang="fi-FI" smtClean="0"/>
              <a:t>8.3.2024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D160-3B82-473F-B772-B540265D20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099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9C98-0038-4279-8170-1ADBD4B99C12}" type="datetimeFigureOut">
              <a:rPr lang="fi-FI" smtClean="0"/>
              <a:t>8.3.2024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D160-3B82-473F-B772-B540265D20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900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9C98-0038-4279-8170-1ADBD4B99C12}" type="datetimeFigureOut">
              <a:rPr lang="fi-FI" smtClean="0"/>
              <a:t>8.3.2024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D160-3B82-473F-B772-B540265D20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433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9C98-0038-4279-8170-1ADBD4B99C12}" type="datetimeFigureOut">
              <a:rPr lang="fi-FI" smtClean="0"/>
              <a:t>8.3.2024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D160-3B82-473F-B772-B540265D20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9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9C98-0038-4279-8170-1ADBD4B99C12}" type="datetimeFigureOut">
              <a:rPr lang="fi-FI" smtClean="0"/>
              <a:t>8.3.2024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D160-3B82-473F-B772-B540265D20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269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9C98-0038-4279-8170-1ADBD4B99C12}" type="datetimeFigureOut">
              <a:rPr lang="fi-FI" smtClean="0"/>
              <a:t>8.3.2024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D160-3B82-473F-B772-B540265D20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44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9C98-0038-4279-8170-1ADBD4B99C12}" type="datetimeFigureOut">
              <a:rPr lang="fi-FI" smtClean="0"/>
              <a:t>8.3.2024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D160-3B82-473F-B772-B540265D20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713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9C98-0038-4279-8170-1ADBD4B99C12}" type="datetimeFigureOut">
              <a:rPr lang="fi-FI" smtClean="0"/>
              <a:t>8.3.2024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D160-3B82-473F-B772-B540265D20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407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9C98-0038-4279-8170-1ADBD4B99C12}" type="datetimeFigureOut">
              <a:rPr lang="fi-FI" smtClean="0"/>
              <a:t>8.3.2024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D160-3B82-473F-B772-B540265D20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71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79C98-0038-4279-8170-1ADBD4B99C12}" type="datetimeFigureOut">
              <a:rPr lang="fi-FI" smtClean="0"/>
              <a:t>8.3.2024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D160-3B82-473F-B772-B540265D20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57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26" Type="http://schemas.openxmlformats.org/officeDocument/2006/relationships/image" Target="../media/image48.svg"/><Relationship Id="rId21" Type="http://schemas.openxmlformats.org/officeDocument/2006/relationships/image" Target="../media/image43.png"/><Relationship Id="rId34" Type="http://schemas.openxmlformats.org/officeDocument/2006/relationships/image" Target="../media/image56.sv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2" Type="http://schemas.openxmlformats.org/officeDocument/2006/relationships/image" Target="../media/image24.jpeg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24" Type="http://schemas.openxmlformats.org/officeDocument/2006/relationships/image" Target="../media/image46.svg"/><Relationship Id="rId32" Type="http://schemas.openxmlformats.org/officeDocument/2006/relationships/image" Target="../media/image54.svg"/><Relationship Id="rId37" Type="http://schemas.openxmlformats.org/officeDocument/2006/relationships/image" Target="../media/image2.jpe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svg"/><Relationship Id="rId36" Type="http://schemas.openxmlformats.org/officeDocument/2006/relationships/image" Target="../media/image58.sv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Relationship Id="rId27" Type="http://schemas.openxmlformats.org/officeDocument/2006/relationships/image" Target="../media/image49.png"/><Relationship Id="rId30" Type="http://schemas.openxmlformats.org/officeDocument/2006/relationships/image" Target="../media/image52.svg"/><Relationship Id="rId35" Type="http://schemas.openxmlformats.org/officeDocument/2006/relationships/image" Target="../media/image57.png"/><Relationship Id="rId8" Type="http://schemas.openxmlformats.org/officeDocument/2006/relationships/image" Target="../media/image30.sv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covering the Formation (and Extinction) of Life on Earth">
            <a:extLst>
              <a:ext uri="{FF2B5EF4-FFF2-40B4-BE49-F238E27FC236}">
                <a16:creationId xmlns:a16="http://schemas.microsoft.com/office/drawing/2014/main" id="{491D04E8-99C2-4919-BD38-42C4EF873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r="3044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13C4E5-00C8-C5F6-1DC3-8BC6C5C441B4}"/>
              </a:ext>
            </a:extLst>
          </p:cNvPr>
          <p:cNvSpPr txBox="1"/>
          <p:nvPr/>
        </p:nvSpPr>
        <p:spPr>
          <a:xfrm>
            <a:off x="2462366" y="4769223"/>
            <a:ext cx="3050668" cy="208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fi-FI" sz="6600" b="1" spc="-250" dirty="0">
                <a:solidFill>
                  <a:schemeClr val="bg1"/>
                </a:solidFill>
                <a:latin typeface="Gill Sans Nova Cond" panose="020B0606020104020203" pitchFamily="34" charset="0"/>
              </a:rPr>
              <a:t>MINNE MAAILMA</a:t>
            </a:r>
          </a:p>
          <a:p>
            <a:pPr>
              <a:lnSpc>
                <a:spcPts val="5000"/>
              </a:lnSpc>
            </a:pPr>
            <a:r>
              <a:rPr lang="fi-FI" sz="6600" b="1" spc="-250" dirty="0">
                <a:solidFill>
                  <a:schemeClr val="bg1"/>
                </a:solidFill>
                <a:latin typeface="Gill Sans Nova Cond" panose="020B0606020104020203" pitchFamily="34" charset="0"/>
              </a:rPr>
              <a:t>MENOSSA?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03128-CE1C-CC15-A291-1DD09EC71BA4}"/>
              </a:ext>
            </a:extLst>
          </p:cNvPr>
          <p:cNvSpPr txBox="1"/>
          <p:nvPr/>
        </p:nvSpPr>
        <p:spPr>
          <a:xfrm>
            <a:off x="363405" y="4630272"/>
            <a:ext cx="2246029" cy="198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solidFill>
                  <a:srgbClr val="FFC000"/>
                </a:solidFill>
                <a:latin typeface="Franklin Gothic Demi Cond" panose="020B0706030402020204" pitchFamily="34" charset="0"/>
              </a:rPr>
              <a:t>Pohjois-Savon päättäjien ilmastoinfo 13.3.2024</a:t>
            </a:r>
          </a:p>
          <a:p>
            <a:pPr algn="r"/>
            <a:endParaRPr lang="fi-FI" sz="1200" dirty="0">
              <a:solidFill>
                <a:srgbClr val="FFC000"/>
              </a:solidFill>
              <a:latin typeface="Franklin Gothic Demi Cond" panose="020B0706030402020204" pitchFamily="34" charset="0"/>
            </a:endParaRPr>
          </a:p>
          <a:p>
            <a:pPr algn="r"/>
            <a:r>
              <a:rPr lang="fi-FI" sz="1200" dirty="0">
                <a:solidFill>
                  <a:srgbClr val="FFC000"/>
                </a:solidFill>
                <a:latin typeface="Franklin Gothic Demi Cond" panose="020B0706030402020204" pitchFamily="34" charset="0"/>
              </a:rPr>
              <a:t>PEKKA REINIKAINEN</a:t>
            </a:r>
          </a:p>
          <a:p>
            <a:pPr algn="r"/>
            <a:endParaRPr lang="fi-FI" sz="800" dirty="0">
              <a:solidFill>
                <a:srgbClr val="FFC000"/>
              </a:solidFill>
              <a:latin typeface="Franklin Gothic Demi Cond" panose="020B0706030402020204" pitchFamily="34" charset="0"/>
            </a:endParaRPr>
          </a:p>
          <a:p>
            <a:pPr algn="r">
              <a:lnSpc>
                <a:spcPts val="1000"/>
              </a:lnSpc>
            </a:pPr>
            <a:r>
              <a:rPr lang="fi-FI" sz="1200" dirty="0">
                <a:solidFill>
                  <a:srgbClr val="FFC000"/>
                </a:solidFill>
                <a:latin typeface="Franklin Gothic Demi Cond" panose="020B0706030402020204" pitchFamily="34" charset="0"/>
              </a:rPr>
              <a:t>Kansainvälisen vaikuttamistyön </a:t>
            </a:r>
          </a:p>
          <a:p>
            <a:pPr algn="r">
              <a:lnSpc>
                <a:spcPts val="1000"/>
              </a:lnSpc>
            </a:pPr>
            <a:r>
              <a:rPr lang="fi-FI" sz="1200" dirty="0">
                <a:solidFill>
                  <a:srgbClr val="FFC000"/>
                </a:solidFill>
                <a:latin typeface="Franklin Gothic Demi Cond" panose="020B0706030402020204" pitchFamily="34" charset="0"/>
              </a:rPr>
              <a:t>ja viestinnän asiantuntija  </a:t>
            </a:r>
          </a:p>
          <a:p>
            <a:pPr algn="r">
              <a:lnSpc>
                <a:spcPts val="1000"/>
              </a:lnSpc>
            </a:pPr>
            <a:r>
              <a:rPr lang="fi-FI" sz="1200" dirty="0">
                <a:solidFill>
                  <a:srgbClr val="FFC000"/>
                </a:solidFill>
                <a:latin typeface="Franklin Gothic Demi Cond" panose="020B0706030402020204" pitchFamily="34" charset="0"/>
              </a:rPr>
              <a:t>Suomen Punainen Risti</a:t>
            </a:r>
          </a:p>
          <a:p>
            <a:pPr algn="r">
              <a:lnSpc>
                <a:spcPts val="1000"/>
              </a:lnSpc>
            </a:pPr>
            <a:endParaRPr lang="fi-FI" sz="800" dirty="0">
              <a:solidFill>
                <a:srgbClr val="FFC000"/>
              </a:solidFill>
              <a:latin typeface="Franklin Gothic Demi Cond" panose="020B0706030402020204" pitchFamily="34" charset="0"/>
            </a:endParaRPr>
          </a:p>
          <a:p>
            <a:pPr algn="r">
              <a:lnSpc>
                <a:spcPts val="1000"/>
              </a:lnSpc>
            </a:pPr>
            <a:r>
              <a:rPr lang="fi-FI" sz="1200" dirty="0">
                <a:solidFill>
                  <a:srgbClr val="FFC000"/>
                </a:solidFill>
                <a:latin typeface="Franklin Gothic Demi Cond" panose="020B0706030402020204" pitchFamily="34" charset="0"/>
              </a:rPr>
              <a:t>Euroopan Unionin ilmastosopimuslähettiläs  Euroopan komissio</a:t>
            </a:r>
          </a:p>
          <a:p>
            <a:pPr algn="r">
              <a:lnSpc>
                <a:spcPts val="1000"/>
              </a:lnSpc>
            </a:pPr>
            <a:r>
              <a:rPr lang="fi-FI" sz="1200" dirty="0">
                <a:solidFill>
                  <a:srgbClr val="FFC000"/>
                </a:solidFill>
                <a:latin typeface="Franklin Gothic Demi Cond" panose="020B0706030402020204" pitchFamily="34" charset="0"/>
              </a:rPr>
              <a:t>Pääosasto DG </a:t>
            </a:r>
            <a:r>
              <a:rPr lang="fi-FI" sz="1200" dirty="0" err="1">
                <a:solidFill>
                  <a:srgbClr val="FFC000"/>
                </a:solidFill>
                <a:latin typeface="Franklin Gothic Demi Cond" panose="020B0706030402020204" pitchFamily="34" charset="0"/>
              </a:rPr>
              <a:t>Clima</a:t>
            </a:r>
            <a:endParaRPr lang="fi-FI" sz="1200" dirty="0">
              <a:solidFill>
                <a:srgbClr val="FFC000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E50A60-CDB8-D6E0-D464-4494EAD61B4A}"/>
              </a:ext>
            </a:extLst>
          </p:cNvPr>
          <p:cNvGrpSpPr/>
          <p:nvPr/>
        </p:nvGrpSpPr>
        <p:grpSpPr>
          <a:xfrm>
            <a:off x="7860586" y="200039"/>
            <a:ext cx="1474900" cy="413448"/>
            <a:chOff x="7367543" y="1154049"/>
            <a:chExt cx="1474900" cy="413448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9E39B52F-52AB-BE49-8AA0-96C902A44DC9}"/>
                </a:ext>
              </a:extLst>
            </p:cNvPr>
            <p:cNvSpPr/>
            <p:nvPr/>
          </p:nvSpPr>
          <p:spPr>
            <a:xfrm>
              <a:off x="7367543" y="1154049"/>
              <a:ext cx="1474900" cy="41344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4FE3D7-0EEA-D07A-FD4A-C1F0E067C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55" y="1186706"/>
              <a:ext cx="914161" cy="355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74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. 1">
            <a:extLst>
              <a:ext uri="{FF2B5EF4-FFF2-40B4-BE49-F238E27FC236}">
                <a16:creationId xmlns:a16="http://schemas.microsoft.com/office/drawing/2014/main" id="{257A9978-B329-1C2E-08BD-1C007DAFC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3" y="267522"/>
            <a:ext cx="5915384" cy="624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F2440A-B555-531E-1334-26AE66DC6793}"/>
              </a:ext>
            </a:extLst>
          </p:cNvPr>
          <p:cNvSpPr txBox="1"/>
          <p:nvPr/>
        </p:nvSpPr>
        <p:spPr>
          <a:xfrm>
            <a:off x="6550533" y="4724357"/>
            <a:ext cx="25050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a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,</a:t>
            </a:r>
            <a:r>
              <a:rPr lang="en-US" sz="1200" b="1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c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,</a:t>
            </a:r>
            <a:r>
              <a:rPr lang="en-US" sz="1200" b="1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e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Globaali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keskiarvo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henkilöistä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jotka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ovat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halukkaista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luopumaan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osasta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tulojaan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ilmastotyön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rahoittamiseksi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(</a:t>
            </a:r>
            <a:r>
              <a:rPr lang="en-US" sz="1200" b="1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),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jotka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ovat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halukkaita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hyväksymään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ilmastotietoiset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sosiaaliset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normit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(</a:t>
            </a:r>
            <a:r>
              <a:rPr lang="en-US" sz="1200" b="1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c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) ja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vaatimaan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julkisvallalta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ilmastotoimia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 (</a:t>
            </a:r>
            <a:r>
              <a:rPr lang="en-US" sz="1200" b="1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e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). GW = global warming.</a:t>
            </a:r>
            <a:endParaRPr lang="fi-FI" sz="12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FB56E-E8AC-D3A0-C3A3-2B020BADF2EA}"/>
              </a:ext>
            </a:extLst>
          </p:cNvPr>
          <p:cNvSpPr txBox="1"/>
          <p:nvPr/>
        </p:nvSpPr>
        <p:spPr>
          <a:xfrm>
            <a:off x="0" y="6560621"/>
            <a:ext cx="9073362" cy="325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it-IT" sz="1050" dirty="0">
                <a:latin typeface="Franklin Gothic Demi Cond" panose="020B0706030402020204" pitchFamily="34" charset="0"/>
              </a:rPr>
              <a:t>LÄHDE: Peter Andre, Teodora Boneva, Felix Chopra &amp; Armin Falk</a:t>
            </a:r>
            <a:r>
              <a:rPr lang="fi-FI" sz="1050" dirty="0">
                <a:latin typeface="Franklin Gothic Demi Cond" panose="020B0706030402020204" pitchFamily="34" charset="0"/>
              </a:rPr>
              <a:t>: </a:t>
            </a:r>
            <a:r>
              <a:rPr lang="en-US" sz="1050" dirty="0">
                <a:latin typeface="Franklin Gothic Demi Cond" panose="020B0706030402020204" pitchFamily="34" charset="0"/>
              </a:rPr>
              <a:t>Globally representative evidence on the actual and perceived support for climate action. </a:t>
            </a:r>
          </a:p>
          <a:p>
            <a:pPr algn="ctr">
              <a:lnSpc>
                <a:spcPts val="900"/>
              </a:lnSpc>
            </a:pPr>
            <a:r>
              <a:rPr lang="en-US" sz="1050" dirty="0">
                <a:latin typeface="Franklin Gothic Demi Cond" panose="020B0706030402020204" pitchFamily="34" charset="0"/>
              </a:rPr>
              <a:t>Nature Climate Change 9.2.2024 (Representative survey: 130.000 interviews in 125 countries)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71C3FA-0098-B34E-D277-43D9F9B5D994}"/>
              </a:ext>
            </a:extLst>
          </p:cNvPr>
          <p:cNvGrpSpPr/>
          <p:nvPr/>
        </p:nvGrpSpPr>
        <p:grpSpPr>
          <a:xfrm>
            <a:off x="6539674" y="999241"/>
            <a:ext cx="2604326" cy="2073897"/>
            <a:chOff x="6532775" y="3553905"/>
            <a:chExt cx="2604326" cy="20738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75B774B-E2C4-F81A-4788-20A2DC8EF66C}"/>
                </a:ext>
              </a:extLst>
            </p:cNvPr>
            <p:cNvSpPr/>
            <p:nvPr/>
          </p:nvSpPr>
          <p:spPr>
            <a:xfrm>
              <a:off x="6532775" y="3553905"/>
              <a:ext cx="2604326" cy="20738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343BF7-132E-51AE-1534-9A9392127DB2}"/>
                </a:ext>
              </a:extLst>
            </p:cNvPr>
            <p:cNvSpPr txBox="1"/>
            <p:nvPr/>
          </p:nvSpPr>
          <p:spPr>
            <a:xfrm>
              <a:off x="6648297" y="3832570"/>
              <a:ext cx="2437134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3200" cap="all" spc="-200" dirty="0">
                  <a:solidFill>
                    <a:schemeClr val="bg1"/>
                  </a:solidFill>
                  <a:latin typeface="Franklin Gothic Demi Cond" panose="020B0706030402020204" pitchFamily="34" charset="0"/>
                  <a:ea typeface="+mj-ea"/>
                  <a:cs typeface="+mj-cs"/>
                </a:rPr>
                <a:t>69 </a:t>
              </a:r>
              <a:r>
                <a:rPr lang="en-US" sz="3200" cap="all" spc="-200" dirty="0" err="1">
                  <a:solidFill>
                    <a:schemeClr val="bg1"/>
                  </a:solidFill>
                  <a:latin typeface="Franklin Gothic Demi Cond" panose="020B0706030402020204" pitchFamily="34" charset="0"/>
                  <a:ea typeface="+mj-ea"/>
                  <a:cs typeface="+mj-cs"/>
                </a:rPr>
                <a:t>PROSENTTIa</a:t>
              </a:r>
              <a:endParaRPr lang="en-US" sz="3200" cap="all" spc="-2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endParaRPr>
            </a:p>
            <a:p>
              <a:pPr>
                <a:lnSpc>
                  <a:spcPts val="3000"/>
                </a:lnSpc>
              </a:pPr>
              <a:r>
                <a:rPr lang="en-US" sz="3200" cap="all" spc="-200" dirty="0" err="1">
                  <a:solidFill>
                    <a:schemeClr val="bg1"/>
                  </a:solidFill>
                  <a:latin typeface="Franklin Gothic Demi Cond" panose="020B0706030402020204" pitchFamily="34" charset="0"/>
                  <a:ea typeface="+mj-ea"/>
                  <a:cs typeface="+mj-cs"/>
                </a:rPr>
                <a:t>halukas</a:t>
              </a:r>
              <a:endParaRPr lang="en-US" sz="3200" cap="all" spc="-2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endParaRPr>
            </a:p>
            <a:p>
              <a:pPr>
                <a:lnSpc>
                  <a:spcPts val="3000"/>
                </a:lnSpc>
              </a:pPr>
              <a:r>
                <a:rPr lang="en-US" sz="3200" cap="all" spc="-200" dirty="0" err="1">
                  <a:solidFill>
                    <a:schemeClr val="bg1"/>
                  </a:solidFill>
                  <a:latin typeface="Franklin Gothic Demi Cond" panose="020B0706030402020204" pitchFamily="34" charset="0"/>
                  <a:ea typeface="+mj-ea"/>
                  <a:cs typeface="+mj-cs"/>
                </a:rPr>
                <a:t>luopumaan</a:t>
              </a:r>
              <a:r>
                <a:rPr lang="en-US" sz="3200" cap="all" spc="-200" dirty="0">
                  <a:solidFill>
                    <a:schemeClr val="bg1"/>
                  </a:solidFill>
                  <a:latin typeface="Franklin Gothic Demi Cond" panose="020B0706030402020204" pitchFamily="34" charset="0"/>
                  <a:ea typeface="+mj-ea"/>
                  <a:cs typeface="+mj-cs"/>
                </a:rPr>
                <a:t> </a:t>
              </a:r>
            </a:p>
            <a:p>
              <a:pPr>
                <a:lnSpc>
                  <a:spcPts val="3000"/>
                </a:lnSpc>
              </a:pPr>
              <a:r>
                <a:rPr lang="en-US" sz="3200" cap="all" spc="-200" dirty="0">
                  <a:latin typeface="Franklin Gothic Demi Cond" panose="020B0706030402020204" pitchFamily="34" charset="0"/>
                  <a:ea typeface="+mj-ea"/>
                  <a:cs typeface="+mj-cs"/>
                </a:rPr>
                <a:t>1% </a:t>
              </a:r>
              <a:r>
                <a:rPr lang="en-US" sz="3200" cap="all" spc="-200" dirty="0" err="1">
                  <a:latin typeface="Franklin Gothic Demi Cond" panose="020B0706030402020204" pitchFamily="34" charset="0"/>
                  <a:ea typeface="+mj-ea"/>
                  <a:cs typeface="+mj-cs"/>
                </a:rPr>
                <a:t>tuloistaan</a:t>
              </a:r>
              <a:endParaRPr lang="fi-FI" sz="3200" cap="all" dirty="0">
                <a:latin typeface="Franklin Gothic Demi Cond" panose="020B07060304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154795B-03CC-B731-D5BC-45E67793DCC9}"/>
              </a:ext>
            </a:extLst>
          </p:cNvPr>
          <p:cNvGrpSpPr/>
          <p:nvPr/>
        </p:nvGrpSpPr>
        <p:grpSpPr>
          <a:xfrm>
            <a:off x="7803077" y="320603"/>
            <a:ext cx="1548645" cy="434120"/>
            <a:chOff x="7803077" y="320603"/>
            <a:chExt cx="1548645" cy="434120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87C2EED-2995-5F98-1AA5-4D0DE1C1BCEB}"/>
                </a:ext>
              </a:extLst>
            </p:cNvPr>
            <p:cNvSpPr/>
            <p:nvPr/>
          </p:nvSpPr>
          <p:spPr>
            <a:xfrm>
              <a:off x="7803077" y="320603"/>
              <a:ext cx="1548645" cy="43412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90"/>
            </a:p>
          </p:txBody>
        </p:sp>
        <p:pic>
          <p:nvPicPr>
            <p:cNvPr id="9" name="Picture 8" descr="A close-up of a logo&#10;&#10;Description automatically generated">
              <a:extLst>
                <a:ext uri="{FF2B5EF4-FFF2-40B4-BE49-F238E27FC236}">
                  <a16:creationId xmlns:a16="http://schemas.microsoft.com/office/drawing/2014/main" id="{08D1F4E6-AA64-9413-F154-076770497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777" y="320603"/>
              <a:ext cx="1133199" cy="37794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B1894AE-0010-55CB-3747-0FC7E9CEBC84}"/>
              </a:ext>
            </a:extLst>
          </p:cNvPr>
          <p:cNvSpPr/>
          <p:nvPr/>
        </p:nvSpPr>
        <p:spPr>
          <a:xfrm>
            <a:off x="2073769" y="160347"/>
            <a:ext cx="273378" cy="320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BFD39-E302-994E-4AE5-7BD8CD8352A7}"/>
              </a:ext>
            </a:extLst>
          </p:cNvPr>
          <p:cNvSpPr/>
          <p:nvPr/>
        </p:nvSpPr>
        <p:spPr>
          <a:xfrm>
            <a:off x="2045361" y="2414924"/>
            <a:ext cx="273378" cy="320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B89312-68E2-A901-E87A-9ADCF77DDF72}"/>
              </a:ext>
            </a:extLst>
          </p:cNvPr>
          <p:cNvSpPr/>
          <p:nvPr/>
        </p:nvSpPr>
        <p:spPr>
          <a:xfrm>
            <a:off x="2045361" y="4492892"/>
            <a:ext cx="273378" cy="320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14A73A-0C58-BA4A-ABF6-D8D2B3EE9370}"/>
              </a:ext>
            </a:extLst>
          </p:cNvPr>
          <p:cNvSpPr txBox="1"/>
          <p:nvPr/>
        </p:nvSpPr>
        <p:spPr>
          <a:xfrm>
            <a:off x="1792725" y="1174423"/>
            <a:ext cx="10520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cap="all" spc="-200" dirty="0">
                <a:solidFill>
                  <a:srgbClr val="C00000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69%</a:t>
            </a:r>
            <a:endParaRPr lang="fi-FI" sz="400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1C3A58-7EBD-DAC0-7AAB-98EE9E009762}"/>
              </a:ext>
            </a:extLst>
          </p:cNvPr>
          <p:cNvSpPr txBox="1"/>
          <p:nvPr/>
        </p:nvSpPr>
        <p:spPr>
          <a:xfrm>
            <a:off x="1792725" y="3429000"/>
            <a:ext cx="10520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cap="all" spc="-200" dirty="0">
                <a:solidFill>
                  <a:srgbClr val="C00000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86%</a:t>
            </a:r>
            <a:endParaRPr lang="fi-FI" sz="40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D6D2B-2E26-18A4-7E95-84BF75358D68}"/>
              </a:ext>
            </a:extLst>
          </p:cNvPr>
          <p:cNvSpPr txBox="1"/>
          <p:nvPr/>
        </p:nvSpPr>
        <p:spPr>
          <a:xfrm>
            <a:off x="1792725" y="5551500"/>
            <a:ext cx="10520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cap="all" spc="-200" dirty="0">
                <a:solidFill>
                  <a:srgbClr val="C00000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89%</a:t>
            </a:r>
            <a:endParaRPr lang="fi-FI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6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tree with holes in it&#10;&#10;Description automatically generated">
            <a:extLst>
              <a:ext uri="{FF2B5EF4-FFF2-40B4-BE49-F238E27FC236}">
                <a16:creationId xmlns:a16="http://schemas.microsoft.com/office/drawing/2014/main" id="{6BAE397E-D42D-8E75-A0F1-C6CCB3C5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C6E1EE-EF79-81D4-CB43-E287726AA4BE}"/>
              </a:ext>
            </a:extLst>
          </p:cNvPr>
          <p:cNvSpPr/>
          <p:nvPr/>
        </p:nvSpPr>
        <p:spPr>
          <a:xfrm>
            <a:off x="169898" y="115410"/>
            <a:ext cx="8636252" cy="6542551"/>
          </a:xfrm>
          <a:prstGeom prst="rect">
            <a:avLst/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pc="-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145 MAATA TUOTTAA MAAILMAN CO</a:t>
            </a:r>
            <a:r>
              <a:rPr lang="fi-FI" spc="-50" dirty="0">
                <a:solidFill>
                  <a:schemeClr val="bg1"/>
                </a:solidFill>
                <a:latin typeface="Franklin Gothic Demi Cond" panose="020B0706030402020204" pitchFamily="34" charset="0"/>
                <a:cs typeface="Calibri" panose="020F0502020204030204" pitchFamily="34" charset="0"/>
              </a:rPr>
              <a:t>²-PÄÄSTÖT</a:t>
            </a:r>
          </a:p>
          <a:p>
            <a:pPr algn="ctr"/>
            <a:endParaRPr lang="fi-FI" spc="-50" dirty="0">
              <a:solidFill>
                <a:schemeClr val="bg1"/>
              </a:solidFill>
              <a:latin typeface="Franklin Gothic Demi Cond" panose="020B070603040202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spc="-50" dirty="0">
                <a:latin typeface="Franklin Gothic Demi Cond" panose="020B0706030402020204" pitchFamily="34" charset="0"/>
              </a:rPr>
              <a:t>MAAT  VOIVAT  MUUTTAA  ENERGIANTUOTANTONSA </a:t>
            </a:r>
          </a:p>
          <a:p>
            <a:pPr algn="ctr"/>
            <a:r>
              <a:rPr lang="fi-FI" spc="-50" dirty="0">
                <a:latin typeface="Franklin Gothic Demi Cond" panose="020B0706030402020204" pitchFamily="34" charset="0"/>
              </a:rPr>
              <a:t>FOSSIILISISTA 100 % UUSIUTUVIIN  </a:t>
            </a:r>
          </a:p>
          <a:p>
            <a:pPr algn="ctr"/>
            <a:r>
              <a:rPr lang="fi-FI" spc="-50" dirty="0">
                <a:latin typeface="Franklin Gothic Demi Cond" panose="020B0706030402020204" pitchFamily="34" charset="0"/>
              </a:rPr>
              <a:t>VUOTEEN 2050 MENNESSÄ </a:t>
            </a:r>
          </a:p>
          <a:p>
            <a:pPr algn="ctr"/>
            <a:r>
              <a:rPr lang="fi-FI" spc="-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INVESTOIMALLA 62 BILJOONAA USD  </a:t>
            </a:r>
          </a:p>
          <a:p>
            <a:pPr algn="ctr"/>
            <a:r>
              <a:rPr lang="fi-FI" spc="-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ILMAISTEN ENERGIALÄHTEIDEN </a:t>
            </a:r>
          </a:p>
          <a:p>
            <a:pPr algn="ctr"/>
            <a:r>
              <a:rPr lang="fi-FI" spc="-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VAATIMAN INFRASTRUKTUURIN RAKENTAMISEEN</a:t>
            </a:r>
          </a:p>
          <a:p>
            <a:pPr algn="ctr"/>
            <a:endParaRPr lang="fi-FI" spc="-5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fi-FI" spc="-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AIEMMIN ON MAKSETTU ENERGIALÄHTEIDEN RAKENTAMISKULUJEN LISÄKSI</a:t>
            </a:r>
          </a:p>
          <a:p>
            <a:pPr algn="ctr"/>
            <a:r>
              <a:rPr lang="fi-FI" spc="-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ENERGIAN LÄHTEISTÄ; ÖLJYSTÄ, KAASUSTA, HIILESTÄ…</a:t>
            </a:r>
          </a:p>
          <a:p>
            <a:pPr algn="ctr"/>
            <a:endParaRPr lang="fi-FI" spc="-5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fi-FI" spc="-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ENERGIASIIRTYMÄN JÄLKEEN EI ENERGIANLÄHTEISTÄ MAKSETA PENNINJENIÄ. </a:t>
            </a:r>
          </a:p>
          <a:p>
            <a:pPr algn="ctr"/>
            <a:r>
              <a:rPr lang="fi-FI" spc="-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ILMA, VESI JA TUULI OVAT ILMAISIA . VAIN TEKNIIKKA MAKSAA</a:t>
            </a:r>
          </a:p>
          <a:p>
            <a:pPr algn="ctr"/>
            <a:endParaRPr lang="fi-FI" spc="-5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fi-FI" spc="-50" dirty="0">
                <a:latin typeface="Franklin Gothic Demi Cond" panose="020B0706030402020204" pitchFamily="34" charset="0"/>
              </a:rPr>
              <a:t>SÄÄSTÖ </a:t>
            </a:r>
            <a:r>
              <a:rPr lang="fi-FI" spc="-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11 BILJOONAA </a:t>
            </a:r>
            <a:r>
              <a:rPr lang="fi-FI" spc="-50" dirty="0">
                <a:latin typeface="Franklin Gothic Demi Cond" panose="020B0706030402020204" pitchFamily="34" charset="0"/>
              </a:rPr>
              <a:t>USD VUODESSA! </a:t>
            </a:r>
            <a:endParaRPr lang="fi-FI" spc="-5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fi-FI" spc="-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TEKNIIKAN KUSTANNUS KUOLETETAAN ALLE KUUDESSA VUODESSA</a:t>
            </a:r>
          </a:p>
          <a:p>
            <a:pPr algn="ctr"/>
            <a:endParaRPr lang="fi-FI" spc="-5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fi-FI" spc="-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7. VUODESTA ETEENPÄIN MAAILMANTALOUS SAA JOKA VUOSI11 BILJOONAN PIRISTYSRUISKEEN</a:t>
            </a:r>
            <a:endParaRPr lang="fi-FI" spc="-50" dirty="0">
              <a:latin typeface="Franklin Gothic Demi Cond" panose="020B0706030402020204" pitchFamily="34" charset="0"/>
            </a:endParaRPr>
          </a:p>
          <a:p>
            <a:pPr algn="ctr"/>
            <a:endParaRPr lang="fi-FI" spc="-100" dirty="0">
              <a:latin typeface="Franklin Gothic Demi Cond" panose="020B0706030402020204" pitchFamily="34" charset="0"/>
            </a:endParaRPr>
          </a:p>
          <a:p>
            <a:pPr algn="ctr"/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4D217-4367-B236-EE20-76C3ED09A5F7}"/>
              </a:ext>
            </a:extLst>
          </p:cNvPr>
          <p:cNvSpPr txBox="1"/>
          <p:nvPr/>
        </p:nvSpPr>
        <p:spPr>
          <a:xfrm>
            <a:off x="0" y="589619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LÄHDE: Energy and Environmental Science, Journal of the Royal Society of Chemistry 9.7.2022 </a:t>
            </a:r>
          </a:p>
          <a:p>
            <a:pPr algn="ctr"/>
            <a:r>
              <a:rPr lang="fi-FI" sz="1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Department of </a:t>
            </a:r>
            <a:r>
              <a:rPr lang="fi-FI" sz="1000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Civil</a:t>
            </a:r>
            <a:r>
              <a:rPr lang="fi-FI" sz="1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and </a:t>
            </a:r>
            <a:r>
              <a:rPr lang="fi-FI" sz="1000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Environmental</a:t>
            </a:r>
            <a:r>
              <a:rPr lang="fi-FI" sz="1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Engineering at Stanford </a:t>
            </a:r>
            <a:r>
              <a:rPr lang="fi-FI" sz="1000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University</a:t>
            </a:r>
            <a:r>
              <a:rPr lang="fi-FI" sz="1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: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Jacobson et al: Low-cost solutions to global warming, air pollution, and energy insecurity for 145 countries.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PHOTO: Milos </a:t>
            </a:r>
            <a:r>
              <a:rPr lang="en-US" sz="1000" dirty="0" err="1">
                <a:solidFill>
                  <a:schemeClr val="bg1"/>
                </a:solidFill>
                <a:latin typeface="Franklin Gothic Demi Cond" panose="020B0706030402020204" pitchFamily="34" charset="0"/>
              </a:rPr>
              <a:t>Bicanski</a:t>
            </a:r>
            <a:r>
              <a:rPr lang="en-US" sz="1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/ Climate Visuals Countdown</a:t>
            </a:r>
            <a:endParaRPr lang="fi-FI" sz="1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38DEC3-BEB3-338C-12E9-71634E512097}"/>
              </a:ext>
            </a:extLst>
          </p:cNvPr>
          <p:cNvGrpSpPr/>
          <p:nvPr/>
        </p:nvGrpSpPr>
        <p:grpSpPr>
          <a:xfrm>
            <a:off x="7860586" y="200039"/>
            <a:ext cx="1474900" cy="413448"/>
            <a:chOff x="7367543" y="1154049"/>
            <a:chExt cx="1474900" cy="413448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38F37EF0-A556-B771-D93C-043B86E4BDBA}"/>
                </a:ext>
              </a:extLst>
            </p:cNvPr>
            <p:cNvSpPr/>
            <p:nvPr/>
          </p:nvSpPr>
          <p:spPr>
            <a:xfrm>
              <a:off x="7367543" y="1154049"/>
              <a:ext cx="1474900" cy="41344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ranklin Gothic Demi Cond" panose="020B07060304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0F40E38-6B7A-74BD-D5D2-8A231090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55" y="1186706"/>
              <a:ext cx="914161" cy="355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351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uva">
            <a:extLst>
              <a:ext uri="{FF2B5EF4-FFF2-40B4-BE49-F238E27FC236}">
                <a16:creationId xmlns:a16="http://schemas.microsoft.com/office/drawing/2014/main" id="{7DB592B1-B1FA-78B8-6F05-919B02984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62" y="10263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47A709-7BDD-D2B7-737B-B4A626D59A59}"/>
              </a:ext>
            </a:extLst>
          </p:cNvPr>
          <p:cNvSpPr txBox="1"/>
          <p:nvPr/>
        </p:nvSpPr>
        <p:spPr>
          <a:xfrm>
            <a:off x="-1" y="0"/>
            <a:ext cx="1380931" cy="720197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r"/>
            <a:r>
              <a:rPr lang="en-US" sz="6000" cap="all" spc="-2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2,4</a:t>
            </a:r>
            <a:r>
              <a:rPr lang="en-US" sz="4000" cap="all" spc="-2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  <a:r>
              <a:rPr lang="en-US" cap="all" spc="-1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biljoonaa</a:t>
            </a:r>
            <a:r>
              <a:rPr lang="en-US" cap="all" spc="-1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 $</a:t>
            </a:r>
          </a:p>
          <a:p>
            <a:pPr algn="r"/>
            <a:r>
              <a:rPr lang="en-US" cap="all" spc="-1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Per </a:t>
            </a:r>
            <a:r>
              <a:rPr lang="en-US" cap="all" spc="-1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vuosi</a:t>
            </a:r>
            <a:endParaRPr lang="en-US" cap="all" spc="-100" dirty="0">
              <a:solidFill>
                <a:schemeClr val="bg1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 algn="r"/>
            <a:r>
              <a:rPr lang="en-US" cap="all" spc="-1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Investointina</a:t>
            </a:r>
            <a:r>
              <a:rPr lang="en-US" cap="all" spc="-1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  <a:r>
              <a:rPr lang="en-US" cap="all" spc="-1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Vihreään</a:t>
            </a:r>
            <a:endParaRPr lang="en-US" cap="all" spc="-100" dirty="0">
              <a:solidFill>
                <a:schemeClr val="bg1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 algn="r"/>
            <a:r>
              <a:rPr lang="en-US" cap="all" spc="-1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Energiaan</a:t>
            </a:r>
            <a:endParaRPr lang="en-US" cap="all" spc="-100" dirty="0">
              <a:solidFill>
                <a:schemeClr val="bg1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 algn="r"/>
            <a:endParaRPr lang="en-US" cap="all" spc="-100" dirty="0">
              <a:solidFill>
                <a:srgbClr val="C00000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 algn="r"/>
            <a:r>
              <a:rPr lang="en-US" sz="6000" cap="all" spc="-100" dirty="0" err="1">
                <a:latin typeface="Franklin Gothic Demi Cond" panose="020B0706030402020204" pitchFamily="34" charset="0"/>
                <a:ea typeface="+mj-ea"/>
                <a:cs typeface="+mj-cs"/>
              </a:rPr>
              <a:t>vai</a:t>
            </a:r>
            <a:endParaRPr lang="en-US" sz="7200" cap="all" spc="-100" dirty="0"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 algn="r"/>
            <a:endParaRPr lang="en-US" cap="all" spc="-100" dirty="0">
              <a:solidFill>
                <a:srgbClr val="C00000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 algn="r"/>
            <a:r>
              <a:rPr lang="en-US" sz="6000" cap="all" spc="-2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7 </a:t>
            </a:r>
            <a:r>
              <a:rPr lang="en-US" cap="all" spc="-1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biljoonaa</a:t>
            </a:r>
            <a:r>
              <a:rPr lang="en-US" cap="all" spc="-1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 $</a:t>
            </a:r>
          </a:p>
          <a:p>
            <a:pPr algn="r"/>
            <a:r>
              <a:rPr lang="en-US" cap="all" spc="-1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Per </a:t>
            </a:r>
            <a:r>
              <a:rPr lang="en-US" cap="all" spc="-1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vuosi</a:t>
            </a:r>
            <a:endParaRPr lang="en-US" cap="all" spc="-100" dirty="0">
              <a:solidFill>
                <a:schemeClr val="bg1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 algn="r"/>
            <a:r>
              <a:rPr lang="en-US" cap="all" spc="-1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Fossiili-energian</a:t>
            </a:r>
            <a:r>
              <a:rPr lang="en-US" cap="all" spc="-1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  <a:r>
              <a:rPr lang="en-US" cap="all" spc="-1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tukemiseen</a:t>
            </a:r>
            <a:endParaRPr lang="en-US" cap="all" spc="-100" dirty="0">
              <a:solidFill>
                <a:schemeClr val="bg1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 algn="r"/>
            <a:r>
              <a:rPr lang="en-US" cap="all" spc="-1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= $13 </a:t>
            </a:r>
            <a:r>
              <a:rPr lang="en-US" cap="all" spc="-1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mln</a:t>
            </a:r>
            <a:endParaRPr lang="en-US" cap="all" spc="-100" dirty="0">
              <a:solidFill>
                <a:schemeClr val="bg1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 algn="r"/>
            <a:r>
              <a:rPr lang="en-US" cap="all" spc="-1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Minuutissa</a:t>
            </a:r>
            <a:endParaRPr lang="en-US" cap="all" spc="-100" dirty="0">
              <a:solidFill>
                <a:schemeClr val="bg1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 algn="ctr"/>
            <a:endParaRPr lang="fi-FI" spc="-1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597AC-B86E-2FAD-F97C-10E07C4908A7}"/>
              </a:ext>
            </a:extLst>
          </p:cNvPr>
          <p:cNvSpPr txBox="1"/>
          <p:nvPr/>
        </p:nvSpPr>
        <p:spPr>
          <a:xfrm>
            <a:off x="3568964" y="1109611"/>
            <a:ext cx="142291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SUORAT TUET</a:t>
            </a:r>
            <a:endParaRPr lang="fi-FI" sz="12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C6142-702E-CD9B-5B18-C94EB3945828}"/>
              </a:ext>
            </a:extLst>
          </p:cNvPr>
          <p:cNvSpPr txBox="1"/>
          <p:nvPr/>
        </p:nvSpPr>
        <p:spPr>
          <a:xfrm>
            <a:off x="5222811" y="1109611"/>
            <a:ext cx="142291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i="0" dirty="0">
                <a:solidFill>
                  <a:srgbClr val="222222"/>
                </a:solidFill>
                <a:effectLst/>
                <a:latin typeface="Franklin Gothic Demi Cond" panose="020B0706030402020204" pitchFamily="34" charset="0"/>
              </a:rPr>
              <a:t>EPÄSUORAT TUET</a:t>
            </a:r>
            <a:endParaRPr lang="fi-FI" sz="1200" dirty="0">
              <a:latin typeface="Franklin Gothic Demi Cond" panose="020B07060304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9CC25-C3A5-82EC-21F5-F4F50952F576}"/>
              </a:ext>
            </a:extLst>
          </p:cNvPr>
          <p:cNvSpPr txBox="1"/>
          <p:nvPr/>
        </p:nvSpPr>
        <p:spPr>
          <a:xfrm>
            <a:off x="2062535" y="2214702"/>
            <a:ext cx="524286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22222"/>
                </a:solidFill>
                <a:latin typeface="Franklin Gothic Demi Cond" panose="020B0706030402020204" pitchFamily="34" charset="0"/>
              </a:rPr>
              <a:t>Fossiilisten</a:t>
            </a:r>
            <a:r>
              <a:rPr lang="en-US" sz="1600" dirty="0">
                <a:solidFill>
                  <a:srgbClr val="222222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Franklin Gothic Demi Cond" panose="020B0706030402020204" pitchFamily="34" charset="0"/>
              </a:rPr>
              <a:t>polttoaineiden</a:t>
            </a:r>
            <a:r>
              <a:rPr lang="en-US" sz="1600" dirty="0">
                <a:solidFill>
                  <a:srgbClr val="222222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Franklin Gothic Demi Cond" panose="020B0706030402020204" pitchFamily="34" charset="0"/>
              </a:rPr>
              <a:t>yhteenlasketut</a:t>
            </a:r>
            <a:r>
              <a:rPr lang="en-US" sz="1600" dirty="0">
                <a:solidFill>
                  <a:srgbClr val="222222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Franklin Gothic Demi Cond" panose="020B0706030402020204" pitchFamily="34" charset="0"/>
              </a:rPr>
              <a:t>tuet</a:t>
            </a:r>
            <a:r>
              <a:rPr lang="en-US" sz="1600" dirty="0">
                <a:solidFill>
                  <a:srgbClr val="222222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Franklin Gothic Demi Cond" panose="020B0706030402020204" pitchFamily="34" charset="0"/>
              </a:rPr>
              <a:t>biljoonissa</a:t>
            </a:r>
            <a:r>
              <a:rPr lang="en-US" sz="1600" dirty="0">
                <a:solidFill>
                  <a:srgbClr val="222222"/>
                </a:solidFill>
                <a:latin typeface="Franklin Gothic Demi Cond" panose="020B0706030402020204" pitchFamily="34" charset="0"/>
              </a:rPr>
              <a:t> USD</a:t>
            </a:r>
          </a:p>
          <a:p>
            <a:r>
              <a:rPr lang="en-US" sz="1600" dirty="0" err="1">
                <a:solidFill>
                  <a:srgbClr val="222222"/>
                </a:solidFill>
                <a:latin typeface="Franklin Gothic Demi Cond" panose="020B0706030402020204" pitchFamily="34" charset="0"/>
              </a:rPr>
              <a:t>Maailman</a:t>
            </a:r>
            <a:r>
              <a:rPr lang="en-US" sz="1600" dirty="0">
                <a:solidFill>
                  <a:srgbClr val="222222"/>
                </a:solidFill>
                <a:latin typeface="Franklin Gothic Demi Cond" panose="020B0706030402020204" pitchFamily="34" charset="0"/>
              </a:rPr>
              <a:t> GDP 2023 </a:t>
            </a:r>
            <a:r>
              <a:rPr lang="en-US" sz="1600" dirty="0" err="1">
                <a:solidFill>
                  <a:srgbClr val="222222"/>
                </a:solidFill>
                <a:latin typeface="Franklin Gothic Demi Cond" panose="020B0706030402020204" pitchFamily="34" charset="0"/>
              </a:rPr>
              <a:t>tasolla</a:t>
            </a:r>
            <a:r>
              <a:rPr lang="en-US" sz="1600" dirty="0">
                <a:solidFill>
                  <a:srgbClr val="222222"/>
                </a:solidFill>
                <a:latin typeface="Franklin Gothic Demi Cond" panose="020B0706030402020204" pitchFamily="34" charset="0"/>
              </a:rPr>
              <a:t> 105 </a:t>
            </a:r>
            <a:r>
              <a:rPr lang="en-US" sz="1600" dirty="0" err="1">
                <a:solidFill>
                  <a:srgbClr val="222222"/>
                </a:solidFill>
                <a:latin typeface="Franklin Gothic Demi Cond" panose="020B0706030402020204" pitchFamily="34" charset="0"/>
              </a:rPr>
              <a:t>biljoonaa</a:t>
            </a:r>
            <a:r>
              <a:rPr lang="en-US" sz="1600" dirty="0">
                <a:solidFill>
                  <a:srgbClr val="222222"/>
                </a:solidFill>
                <a:latin typeface="Franklin Gothic Demi Cond" panose="020B0706030402020204" pitchFamily="34" charset="0"/>
              </a:rPr>
              <a:t> USD</a:t>
            </a:r>
            <a:endParaRPr lang="fi-FI" sz="1600" dirty="0">
              <a:latin typeface="Franklin Gothic Demi Cond" panose="020B07060304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D37A4-3D86-4B31-E4B4-F8A905359A82}"/>
              </a:ext>
            </a:extLst>
          </p:cNvPr>
          <p:cNvSpPr txBox="1"/>
          <p:nvPr/>
        </p:nvSpPr>
        <p:spPr>
          <a:xfrm>
            <a:off x="1792422" y="200039"/>
            <a:ext cx="6830452" cy="8709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cap="all" spc="-100" dirty="0" err="1">
                <a:latin typeface="Franklin Gothic Demi Cond" panose="020B0706030402020204" pitchFamily="34" charset="0"/>
                <a:ea typeface="+mj-ea"/>
                <a:cs typeface="+mj-cs"/>
              </a:rPr>
              <a:t>Fossiilisten</a:t>
            </a:r>
            <a:r>
              <a:rPr lang="en-US" sz="3200" cap="all" spc="-100" dirty="0"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  <a:r>
              <a:rPr lang="en-US" sz="3200" cap="all" spc="-100" dirty="0" err="1">
                <a:latin typeface="Franklin Gothic Demi Cond" panose="020B0706030402020204" pitchFamily="34" charset="0"/>
                <a:ea typeface="+mj-ea"/>
                <a:cs typeface="+mj-cs"/>
              </a:rPr>
              <a:t>polttoaineiden</a:t>
            </a:r>
            <a:r>
              <a:rPr lang="en-US" sz="3200" cap="all" spc="-100" dirty="0"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  <a:r>
              <a:rPr lang="en-US" sz="3200" cap="all" spc="-100" dirty="0" err="1">
                <a:latin typeface="Franklin Gothic Demi Cond" panose="020B0706030402020204" pitchFamily="34" charset="0"/>
                <a:ea typeface="+mj-ea"/>
                <a:cs typeface="+mj-cs"/>
              </a:rPr>
              <a:t>tuet</a:t>
            </a:r>
            <a:endParaRPr lang="en-US" sz="3200" cap="all" spc="-100" dirty="0"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ts val="3000"/>
              </a:lnSpc>
            </a:pPr>
            <a:r>
              <a:rPr lang="en-US" sz="3200" cap="all" spc="-100" dirty="0" err="1">
                <a:latin typeface="Franklin Gothic Demi Cond" panose="020B0706030402020204" pitchFamily="34" charset="0"/>
                <a:ea typeface="+mj-ea"/>
                <a:cs typeface="+mj-cs"/>
              </a:rPr>
              <a:t>yli</a:t>
            </a:r>
            <a:r>
              <a:rPr lang="en-US" sz="3200" cap="all" spc="-100" dirty="0"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  <a:r>
              <a:rPr lang="en-US" sz="3200" cap="all" spc="-100" dirty="0">
                <a:solidFill>
                  <a:srgbClr val="C00000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$7 000 000 000 000 </a:t>
            </a:r>
            <a:r>
              <a:rPr lang="en-US" sz="3200" cap="all" spc="-100" dirty="0" err="1">
                <a:latin typeface="Franklin Gothic Demi Cond" panose="020B0706030402020204" pitchFamily="34" charset="0"/>
                <a:ea typeface="+mj-ea"/>
                <a:cs typeface="+mj-cs"/>
              </a:rPr>
              <a:t>vuonna</a:t>
            </a:r>
            <a:r>
              <a:rPr lang="en-US" sz="3200" cap="all" spc="-100" dirty="0">
                <a:latin typeface="Franklin Gothic Demi Cond" panose="020B0706030402020204" pitchFamily="34" charset="0"/>
                <a:ea typeface="+mj-ea"/>
                <a:cs typeface="+mj-cs"/>
              </a:rPr>
              <a:t> 2022</a:t>
            </a:r>
            <a:endParaRPr lang="fi-FI" sz="3200" spc="-1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8BF2E7-794A-A3B2-049D-44CABB9C8637}"/>
              </a:ext>
            </a:extLst>
          </p:cNvPr>
          <p:cNvGrpSpPr/>
          <p:nvPr/>
        </p:nvGrpSpPr>
        <p:grpSpPr>
          <a:xfrm>
            <a:off x="7860586" y="200039"/>
            <a:ext cx="1474900" cy="413448"/>
            <a:chOff x="7367543" y="1154049"/>
            <a:chExt cx="1474900" cy="413448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34D21FBE-F8E4-75D5-FBEB-7FC845678D12}"/>
                </a:ext>
              </a:extLst>
            </p:cNvPr>
            <p:cNvSpPr/>
            <p:nvPr/>
          </p:nvSpPr>
          <p:spPr>
            <a:xfrm>
              <a:off x="7367543" y="1154049"/>
              <a:ext cx="1474900" cy="41344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ranklin Gothic Demi Cond" panose="020B0706030402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35C53F-CFBD-F056-E48F-D414223B3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55" y="1186706"/>
              <a:ext cx="914161" cy="355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87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BA3470D9-F0CC-0462-5225-413457ADF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" y="142416"/>
            <a:ext cx="8230749" cy="6573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BCC840-ABD2-8A17-A1CC-C45A05909AB3}"/>
              </a:ext>
            </a:extLst>
          </p:cNvPr>
          <p:cNvSpPr txBox="1"/>
          <p:nvPr/>
        </p:nvSpPr>
        <p:spPr>
          <a:xfrm>
            <a:off x="12739" y="6488816"/>
            <a:ext cx="3876382" cy="230832"/>
          </a:xfrm>
          <a:prstGeom prst="rect">
            <a:avLst/>
          </a:prstGeom>
          <a:solidFill>
            <a:srgbClr val="EAF0E3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900" dirty="0">
                <a:latin typeface="Franklin Gothic Demi Cond" panose="020B0706030402020204" pitchFamily="34" charset="0"/>
              </a:rPr>
              <a:t>LÄHDE: Massachusetts Institute of Technology MIT Technology </a:t>
            </a:r>
            <a:r>
              <a:rPr lang="fi-FI" sz="900" dirty="0" err="1">
                <a:latin typeface="Franklin Gothic Demi Cond" panose="020B0706030402020204" pitchFamily="34" charset="0"/>
              </a:rPr>
              <a:t>Review</a:t>
            </a:r>
            <a:r>
              <a:rPr lang="fi-FI" sz="900" dirty="0">
                <a:latin typeface="Franklin Gothic Demi Cond" panose="020B0706030402020204" pitchFamily="34" charset="0"/>
              </a:rPr>
              <a:t> </a:t>
            </a:r>
            <a:r>
              <a:rPr lang="fi-FI" sz="900" dirty="0" err="1">
                <a:latin typeface="Franklin Gothic Demi Cond" panose="020B0706030402020204" pitchFamily="34" charset="0"/>
              </a:rPr>
              <a:t>Insights</a:t>
            </a:r>
            <a:r>
              <a:rPr lang="fi-FI" sz="900" dirty="0">
                <a:latin typeface="Franklin Gothic Demi Cond" panose="020B0706030402020204" pitchFamily="34" charset="0"/>
              </a:rPr>
              <a:t>, 2023</a:t>
            </a:r>
            <a:endParaRPr lang="en-US" sz="9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3D99DD-AB82-7CF8-5771-61C1720436DF}"/>
              </a:ext>
            </a:extLst>
          </p:cNvPr>
          <p:cNvSpPr txBox="1"/>
          <p:nvPr/>
        </p:nvSpPr>
        <p:spPr>
          <a:xfrm>
            <a:off x="111233" y="1243593"/>
            <a:ext cx="433132" cy="230832"/>
          </a:xfrm>
          <a:prstGeom prst="rect">
            <a:avLst/>
          </a:prstGeom>
          <a:solidFill>
            <a:srgbClr val="EAF0E3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900" dirty="0">
                <a:latin typeface="Franklin Gothic Demi Cond" panose="020B0706030402020204" pitchFamily="34" charset="0"/>
              </a:rPr>
              <a:t>TOP 5</a:t>
            </a:r>
            <a:endParaRPr lang="en-US" sz="900" dirty="0">
              <a:latin typeface="Franklin Gothic Demi Cond" panose="020B07060304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26FA8-B2A2-8C3E-1B18-67CC186D89CD}"/>
              </a:ext>
            </a:extLst>
          </p:cNvPr>
          <p:cNvSpPr txBox="1"/>
          <p:nvPr/>
        </p:nvSpPr>
        <p:spPr>
          <a:xfrm>
            <a:off x="96309" y="2513456"/>
            <a:ext cx="633508" cy="230832"/>
          </a:xfrm>
          <a:prstGeom prst="rect">
            <a:avLst/>
          </a:prstGeom>
          <a:solidFill>
            <a:srgbClr val="EAF0E3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900" dirty="0">
                <a:latin typeface="Franklin Gothic Demi Cond" panose="020B0706030402020204" pitchFamily="34" charset="0"/>
              </a:rPr>
              <a:t>BOTTOM 5</a:t>
            </a:r>
            <a:endParaRPr lang="en-US" sz="9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1630B-2AB0-5F45-A95E-8FDDBFCF076E}"/>
              </a:ext>
            </a:extLst>
          </p:cNvPr>
          <p:cNvSpPr txBox="1"/>
          <p:nvPr/>
        </p:nvSpPr>
        <p:spPr>
          <a:xfrm>
            <a:off x="96309" y="169785"/>
            <a:ext cx="6455293" cy="523220"/>
          </a:xfrm>
          <a:prstGeom prst="rect">
            <a:avLst/>
          </a:prstGeom>
          <a:solidFill>
            <a:srgbClr val="ECF0E2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dirty="0">
                <a:latin typeface="Franklin Gothic Demi Cond" panose="020B0706030402020204" pitchFamily="34" charset="0"/>
              </a:rPr>
              <a:t>Vihreä tulevaisuus –indeksi / 2023 sijoitukset</a:t>
            </a:r>
            <a:endParaRPr lang="en-US" sz="2800" dirty="0">
              <a:latin typeface="Franklin Gothic Demi Cond" panose="020B07060304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1C9578-92B9-F336-C813-28EB8F3A2EA5}"/>
              </a:ext>
            </a:extLst>
          </p:cNvPr>
          <p:cNvSpPr txBox="1"/>
          <p:nvPr/>
        </p:nvSpPr>
        <p:spPr>
          <a:xfrm>
            <a:off x="66007" y="3849736"/>
            <a:ext cx="1569661" cy="246221"/>
          </a:xfrm>
          <a:prstGeom prst="rect">
            <a:avLst/>
          </a:prstGeom>
          <a:solidFill>
            <a:srgbClr val="EAF0E3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1000" dirty="0">
                <a:latin typeface="Franklin Gothic Demi Cond" panose="020B0706030402020204" pitchFamily="34" charset="0"/>
              </a:rPr>
              <a:t>Keskimääräiset pisteet 4,79</a:t>
            </a:r>
            <a:endParaRPr lang="en-US" sz="1000" dirty="0">
              <a:latin typeface="Franklin Gothic Demi Cond" panose="020B07060304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49B927-63B5-AC1B-3029-E0609B5AF229}"/>
              </a:ext>
            </a:extLst>
          </p:cNvPr>
          <p:cNvGrpSpPr/>
          <p:nvPr/>
        </p:nvGrpSpPr>
        <p:grpSpPr>
          <a:xfrm>
            <a:off x="7860586" y="200039"/>
            <a:ext cx="1474900" cy="413448"/>
            <a:chOff x="7367543" y="1154049"/>
            <a:chExt cx="1474900" cy="413448"/>
          </a:xfrm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0710D514-0356-5A00-8F14-D6F32C920D8C}"/>
                </a:ext>
              </a:extLst>
            </p:cNvPr>
            <p:cNvSpPr/>
            <p:nvPr/>
          </p:nvSpPr>
          <p:spPr>
            <a:xfrm>
              <a:off x="7367543" y="1154049"/>
              <a:ext cx="1474900" cy="41344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4BD00DC-01B5-F5C5-17EE-E02457BDF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55" y="1186706"/>
              <a:ext cx="914161" cy="355541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CE6236F5-D37F-40EC-2ACF-213DF66DAA64}"/>
              </a:ext>
            </a:extLst>
          </p:cNvPr>
          <p:cNvSpPr/>
          <p:nvPr/>
        </p:nvSpPr>
        <p:spPr>
          <a:xfrm>
            <a:off x="78412" y="1629777"/>
            <a:ext cx="1839697" cy="33735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9615F-9B00-1B6F-5D63-FFC8C1DBB38F}"/>
              </a:ext>
            </a:extLst>
          </p:cNvPr>
          <p:cNvSpPr/>
          <p:nvPr/>
        </p:nvSpPr>
        <p:spPr>
          <a:xfrm>
            <a:off x="-5017" y="-9939"/>
            <a:ext cx="7503720" cy="950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E40C8-55CF-9999-5FC0-6897CA7444C3}"/>
              </a:ext>
            </a:extLst>
          </p:cNvPr>
          <p:cNvSpPr txBox="1"/>
          <p:nvPr/>
        </p:nvSpPr>
        <p:spPr>
          <a:xfrm>
            <a:off x="-115849" y="169785"/>
            <a:ext cx="7503720" cy="590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US" sz="3200" cap="all" spc="-2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	</a:t>
            </a:r>
            <a:r>
              <a:rPr lang="en-US" sz="3200" cap="all" spc="-2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vihreä</a:t>
            </a:r>
            <a:r>
              <a:rPr lang="en-US" sz="3200" cap="all" spc="-2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  <a:r>
              <a:rPr lang="en-US" sz="3200" cap="all" spc="-2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tulevaisuus</a:t>
            </a:r>
            <a:r>
              <a:rPr lang="en-US" sz="3200" cap="all" spc="-2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 –</a:t>
            </a:r>
            <a:r>
              <a:rPr lang="en-US" sz="3200" cap="all" spc="-2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indeksi</a:t>
            </a:r>
            <a:r>
              <a:rPr lang="en-US" sz="3200" cap="all" spc="-2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   </a:t>
            </a:r>
            <a:r>
              <a:rPr lang="en-US" sz="3200" cap="all" spc="-200" dirty="0">
                <a:latin typeface="Franklin Gothic Demi Cond" panose="020B0706030402020204" pitchFamily="34" charset="0"/>
                <a:ea typeface="+mj-ea"/>
                <a:cs typeface="+mj-cs"/>
              </a:rPr>
              <a:t>2023 </a:t>
            </a:r>
            <a:r>
              <a:rPr lang="en-US" sz="3200" cap="all" spc="-200" dirty="0" err="1">
                <a:latin typeface="Franklin Gothic Demi Cond" panose="020B0706030402020204" pitchFamily="34" charset="0"/>
                <a:ea typeface="+mj-ea"/>
                <a:cs typeface="+mj-cs"/>
              </a:rPr>
              <a:t>sijoitukset</a:t>
            </a:r>
            <a:endParaRPr lang="fi-FI" sz="3200" cap="all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89B71C28-4988-4051-AC8D-076D616D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260" y="6442079"/>
            <a:ext cx="9175260" cy="19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9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Espoolainen dokumentaristi John </a:t>
            </a:r>
            <a:r>
              <a:rPr lang="fi-FI" altLang="fi-FI" sz="900" dirty="0" err="1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Webster</a:t>
            </a:r>
            <a:r>
              <a:rPr lang="fi-FI" altLang="fi-FI" sz="9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vuonna 2017 julkaistussa ilmastonmuutosdokumentissaan ”Tulevilla rannoilla”</a:t>
            </a:r>
            <a:endParaRPr kumimoji="0" lang="fi-FI" altLang="fi-FI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Demi Cond" panose="020B07060304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John Webster – Wikipedia">
            <a:extLst>
              <a:ext uri="{FF2B5EF4-FFF2-40B4-BE49-F238E27FC236}">
                <a16:creationId xmlns:a16="http://schemas.microsoft.com/office/drawing/2014/main" id="{142FA3CC-8B8C-46A5-BE16-FC82DBCB1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4" y="1396407"/>
            <a:ext cx="774162" cy="103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2080D05-7580-426E-AF9B-AA9F74AB0117}"/>
              </a:ext>
            </a:extLst>
          </p:cNvPr>
          <p:cNvGrpSpPr/>
          <p:nvPr/>
        </p:nvGrpSpPr>
        <p:grpSpPr>
          <a:xfrm>
            <a:off x="864840" y="4508201"/>
            <a:ext cx="6841446" cy="783434"/>
            <a:chOff x="1049568" y="4894320"/>
            <a:chExt cx="6841446" cy="783434"/>
          </a:xfrm>
        </p:grpSpPr>
        <p:pic>
          <p:nvPicPr>
            <p:cNvPr id="8" name="Graphic 7" descr="Family with two children">
              <a:extLst>
                <a:ext uri="{FF2B5EF4-FFF2-40B4-BE49-F238E27FC236}">
                  <a16:creationId xmlns:a16="http://schemas.microsoft.com/office/drawing/2014/main" id="{C6AEAD40-A30F-42F9-A713-126ADD46C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77433" y="4894320"/>
              <a:ext cx="783434" cy="783434"/>
            </a:xfrm>
            <a:prstGeom prst="rect">
              <a:avLst/>
            </a:prstGeom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30" name="Graphic 1029" descr="Group success">
              <a:extLst>
                <a:ext uri="{FF2B5EF4-FFF2-40B4-BE49-F238E27FC236}">
                  <a16:creationId xmlns:a16="http://schemas.microsoft.com/office/drawing/2014/main" id="{67327372-8E51-4014-A4A4-23894CA35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05343" y="5117385"/>
              <a:ext cx="536516" cy="536516"/>
            </a:xfrm>
            <a:prstGeom prst="rect">
              <a:avLst/>
            </a:prstGeom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19B972F-4DFF-4CA0-BB6E-2878E0C8950C}"/>
                </a:ext>
              </a:extLst>
            </p:cNvPr>
            <p:cNvGrpSpPr/>
            <p:nvPr/>
          </p:nvGrpSpPr>
          <p:grpSpPr>
            <a:xfrm>
              <a:off x="1049568" y="4998421"/>
              <a:ext cx="6841446" cy="603859"/>
              <a:chOff x="1049568" y="4998421"/>
              <a:chExt cx="6841446" cy="603859"/>
            </a:xfrm>
          </p:grpSpPr>
          <p:pic>
            <p:nvPicPr>
              <p:cNvPr id="11" name="Graphic 10" descr="Family with girl">
                <a:extLst>
                  <a:ext uri="{FF2B5EF4-FFF2-40B4-BE49-F238E27FC236}">
                    <a16:creationId xmlns:a16="http://schemas.microsoft.com/office/drawing/2014/main" id="{697C191C-27D8-4018-93C1-5BD3E561D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935596" y="5006686"/>
                <a:ext cx="562600" cy="562600"/>
              </a:xfrm>
              <a:prstGeom prst="rect">
                <a:avLst/>
              </a:prstGeom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Graphic 12" descr="Man with kid">
                <a:extLst>
                  <a:ext uri="{FF2B5EF4-FFF2-40B4-BE49-F238E27FC236}">
                    <a16:creationId xmlns:a16="http://schemas.microsoft.com/office/drawing/2014/main" id="{D9EA792F-F1A0-4785-85BC-710CFE321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649163" y="5017336"/>
                <a:ext cx="562600" cy="562600"/>
              </a:xfrm>
              <a:prstGeom prst="rect">
                <a:avLst/>
              </a:prstGeom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Graphic 14" descr="Woman with kid">
                <a:extLst>
                  <a:ext uri="{FF2B5EF4-FFF2-40B4-BE49-F238E27FC236}">
                    <a16:creationId xmlns:a16="http://schemas.microsoft.com/office/drawing/2014/main" id="{7C27070A-B339-4973-9C08-5D5DA7996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577589" y="5023531"/>
                <a:ext cx="562600" cy="562600"/>
              </a:xfrm>
              <a:prstGeom prst="rect">
                <a:avLst/>
              </a:prstGeom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Graphic 16" descr="Woman with baby">
                <a:extLst>
                  <a:ext uri="{FF2B5EF4-FFF2-40B4-BE49-F238E27FC236}">
                    <a16:creationId xmlns:a16="http://schemas.microsoft.com/office/drawing/2014/main" id="{718DE27B-3CF8-4047-A5A9-FC59DB18BB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096192" y="5006686"/>
                <a:ext cx="536517" cy="536517"/>
              </a:xfrm>
              <a:prstGeom prst="rect">
                <a:avLst/>
              </a:prstGeom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" name="Graphic 18" descr="Man with baby">
                <a:extLst>
                  <a:ext uri="{FF2B5EF4-FFF2-40B4-BE49-F238E27FC236}">
                    <a16:creationId xmlns:a16="http://schemas.microsoft.com/office/drawing/2014/main" id="{DE154136-FCA3-4AB2-B6D5-B27F581722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5824847" y="5017336"/>
                <a:ext cx="507499" cy="507499"/>
              </a:xfrm>
              <a:prstGeom prst="rect">
                <a:avLst/>
              </a:prstGeom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Graphic 20" descr="Pregnant lady">
                <a:extLst>
                  <a:ext uri="{FF2B5EF4-FFF2-40B4-BE49-F238E27FC236}">
                    <a16:creationId xmlns:a16="http://schemas.microsoft.com/office/drawing/2014/main" id="{94FE0E71-F90C-4D1B-82CD-410D2EAFC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289278" y="5001281"/>
                <a:ext cx="562600" cy="562600"/>
              </a:xfrm>
              <a:prstGeom prst="rect">
                <a:avLst/>
              </a:prstGeom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" name="Graphic 22" descr="Two women">
                <a:extLst>
                  <a:ext uri="{FF2B5EF4-FFF2-40B4-BE49-F238E27FC236}">
                    <a16:creationId xmlns:a16="http://schemas.microsoft.com/office/drawing/2014/main" id="{54D6D489-5A5C-4154-8C5D-835D4B5F8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2415860" y="5039680"/>
                <a:ext cx="562600" cy="562600"/>
              </a:xfrm>
              <a:prstGeom prst="rect">
                <a:avLst/>
              </a:prstGeom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5" name="Graphic 24" descr="Two Men">
                <a:extLst>
                  <a:ext uri="{FF2B5EF4-FFF2-40B4-BE49-F238E27FC236}">
                    <a16:creationId xmlns:a16="http://schemas.microsoft.com/office/drawing/2014/main" id="{AA0BD961-FFBE-4CDF-B0FC-3FC09E662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6431911" y="4998421"/>
                <a:ext cx="562600" cy="562600"/>
              </a:xfrm>
              <a:prstGeom prst="rect">
                <a:avLst/>
              </a:prstGeom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7" name="Graphic 26" descr="Man and woman">
                <a:extLst>
                  <a:ext uri="{FF2B5EF4-FFF2-40B4-BE49-F238E27FC236}">
                    <a16:creationId xmlns:a16="http://schemas.microsoft.com/office/drawing/2014/main" id="{FEA63EDF-298C-49DB-B40D-35AA94667C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4726758" y="4998421"/>
                <a:ext cx="562600" cy="562600"/>
              </a:xfrm>
              <a:prstGeom prst="rect">
                <a:avLst/>
              </a:prstGeom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Graphic 28" descr="Woman with stroller">
                <a:extLst>
                  <a:ext uri="{FF2B5EF4-FFF2-40B4-BE49-F238E27FC236}">
                    <a16:creationId xmlns:a16="http://schemas.microsoft.com/office/drawing/2014/main" id="{25E634D1-92AD-43DF-BEB6-E8B145A955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986904" y="5029464"/>
                <a:ext cx="562600" cy="562600"/>
              </a:xfrm>
              <a:prstGeom prst="rect">
                <a:avLst/>
              </a:prstGeom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1" name="Graphic 30" descr="Man">
                <a:extLst>
                  <a:ext uri="{FF2B5EF4-FFF2-40B4-BE49-F238E27FC236}">
                    <a16:creationId xmlns:a16="http://schemas.microsoft.com/office/drawing/2014/main" id="{3384E43D-4334-495B-844A-D6D1B4277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3312150" y="5017336"/>
                <a:ext cx="536516" cy="536516"/>
              </a:xfrm>
              <a:prstGeom prst="rect">
                <a:avLst/>
              </a:prstGeom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25" name="Graphic 1024" descr="Woman">
                <a:extLst>
                  <a:ext uri="{FF2B5EF4-FFF2-40B4-BE49-F238E27FC236}">
                    <a16:creationId xmlns:a16="http://schemas.microsoft.com/office/drawing/2014/main" id="{CF10E30D-4228-46C9-BB6B-051F74E566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1049568" y="5009828"/>
                <a:ext cx="536516" cy="536516"/>
              </a:xfrm>
              <a:prstGeom prst="rect">
                <a:avLst/>
              </a:prstGeom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28" name="Graphic 1027" descr="Person in wheelchair">
                <a:extLst>
                  <a:ext uri="{FF2B5EF4-FFF2-40B4-BE49-F238E27FC236}">
                    <a16:creationId xmlns:a16="http://schemas.microsoft.com/office/drawing/2014/main" id="{9A020566-A806-481C-AC8A-25AE87444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5111331" y="5153060"/>
                <a:ext cx="401235" cy="401235"/>
              </a:xfrm>
              <a:prstGeom prst="rect">
                <a:avLst/>
              </a:prstGeom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32" name="Graphic 1031" descr="Group of women">
                <a:extLst>
                  <a:ext uri="{FF2B5EF4-FFF2-40B4-BE49-F238E27FC236}">
                    <a16:creationId xmlns:a16="http://schemas.microsoft.com/office/drawing/2014/main" id="{7BA32A9B-4A76-4654-8D23-DFC64EA68C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p:blipFill>
            <p:spPr>
              <a:xfrm>
                <a:off x="7354498" y="5024505"/>
                <a:ext cx="536516" cy="536516"/>
              </a:xfrm>
              <a:prstGeom prst="rect">
                <a:avLst/>
              </a:prstGeom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34" name="Graphic 1033" descr="Group of men">
                <a:extLst>
                  <a:ext uri="{FF2B5EF4-FFF2-40B4-BE49-F238E27FC236}">
                    <a16:creationId xmlns:a16="http://schemas.microsoft.com/office/drawing/2014/main" id="{46381A86-F390-44FA-8AD4-3B7C149D7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5433729" y="5011463"/>
                <a:ext cx="536516" cy="536516"/>
              </a:xfrm>
              <a:prstGeom prst="rect">
                <a:avLst/>
              </a:prstGeom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A5BB2BD-61E4-4CD4-883C-14CFE1055722}"/>
              </a:ext>
            </a:extLst>
          </p:cNvPr>
          <p:cNvSpPr txBox="1"/>
          <p:nvPr/>
        </p:nvSpPr>
        <p:spPr>
          <a:xfrm>
            <a:off x="1771481" y="215705"/>
            <a:ext cx="968535" cy="5416868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i-FI" sz="346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Nova Cond" panose="020B0606020104020203" pitchFamily="34" charset="0"/>
              </a:rPr>
              <a:t>’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1D72A7-C682-4182-93F7-ED8C6EC676C1}"/>
              </a:ext>
            </a:extLst>
          </p:cNvPr>
          <p:cNvSpPr txBox="1"/>
          <p:nvPr/>
        </p:nvSpPr>
        <p:spPr>
          <a:xfrm>
            <a:off x="7754171" y="5138716"/>
            <a:ext cx="968535" cy="3238194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20000"/>
              </a:lnSpc>
            </a:pPr>
            <a:r>
              <a:rPr lang="fi-FI" sz="34600" dirty="0">
                <a:solidFill>
                  <a:schemeClr val="accent4">
                    <a:lumMod val="60000"/>
                    <a:lumOff val="40000"/>
                  </a:schemeClr>
                </a:solidFill>
                <a:latin typeface="Gill Sans Nova Cond" panose="020B0606020104020203" pitchFamily="34" charset="0"/>
              </a:rPr>
              <a:t>’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561369-6F8B-4E88-9DAB-F65F86F7BE79}"/>
              </a:ext>
            </a:extLst>
          </p:cNvPr>
          <p:cNvSpPr txBox="1"/>
          <p:nvPr/>
        </p:nvSpPr>
        <p:spPr>
          <a:xfrm>
            <a:off x="-44310" y="2080015"/>
            <a:ext cx="9150305" cy="4478149"/>
          </a:xfrm>
          <a:prstGeom prst="rect">
            <a:avLst/>
          </a:prstGeom>
          <a:noFill/>
          <a:effectLst>
            <a:outerShdw blurRad="762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fi-FI" sz="4000" spc="-200" dirty="0">
                <a:latin typeface="Franklin Gothic Demi Cond" panose="020B0706030402020204" pitchFamily="34" charset="0"/>
              </a:rPr>
              <a:t>MEIDÄN TULEE KYETÄ</a:t>
            </a:r>
          </a:p>
          <a:p>
            <a:pPr algn="ctr">
              <a:lnSpc>
                <a:spcPts val="3800"/>
              </a:lnSpc>
            </a:pPr>
            <a:r>
              <a:rPr lang="fi-FI" sz="4000" spc="-200" dirty="0">
                <a:latin typeface="Franklin Gothic Demi Cond" panose="020B0706030402020204" pitchFamily="34" charset="0"/>
              </a:rPr>
              <a:t>LASTEMME JA LASTENLASTEMME LISÄKSI</a:t>
            </a:r>
          </a:p>
          <a:p>
            <a:pPr algn="ctr">
              <a:lnSpc>
                <a:spcPts val="3800"/>
              </a:lnSpc>
            </a:pPr>
            <a:r>
              <a:rPr lang="fi-FI" sz="4000" spc="-200" dirty="0">
                <a:latin typeface="Franklin Gothic Demi Cond" panose="020B0706030402020204" pitchFamily="34" charset="0"/>
              </a:rPr>
              <a:t>RAKASTAMAAN LAPSIA JOITA EMME ITSE TAPAA</a:t>
            </a:r>
          </a:p>
          <a:p>
            <a:pPr algn="ctr">
              <a:lnSpc>
                <a:spcPts val="3800"/>
              </a:lnSpc>
            </a:pPr>
            <a:r>
              <a:rPr lang="fi-FI" sz="4000" spc="-200" dirty="0">
                <a:latin typeface="Franklin Gothic Demi Cond" panose="020B0706030402020204" pitchFamily="34" charset="0"/>
              </a:rPr>
              <a:t>MAAILMAA JOTA EMME TULE NÄKEMÄÄN</a:t>
            </a:r>
          </a:p>
          <a:p>
            <a:pPr algn="ctr">
              <a:lnSpc>
                <a:spcPts val="3800"/>
              </a:lnSpc>
            </a:pPr>
            <a:r>
              <a:rPr lang="fi-FI" sz="4000" spc="-200" dirty="0">
                <a:latin typeface="Franklin Gothic Demi Cond" panose="020B0706030402020204" pitchFamily="34" charset="0"/>
              </a:rPr>
              <a:t>JA ASIOITA JOISTA EMME ITSE HYÖDY</a:t>
            </a:r>
          </a:p>
          <a:p>
            <a:pPr algn="ctr">
              <a:lnSpc>
                <a:spcPts val="3800"/>
              </a:lnSpc>
            </a:pPr>
            <a:endParaRPr lang="fi-FI" sz="4000" spc="-200" dirty="0">
              <a:latin typeface="Franklin Gothic Demi Cond" panose="020B0706030402020204" pitchFamily="34" charset="0"/>
            </a:endParaRPr>
          </a:p>
          <a:p>
            <a:pPr algn="ctr">
              <a:lnSpc>
                <a:spcPts val="3800"/>
              </a:lnSpc>
            </a:pPr>
            <a:endParaRPr lang="fi-FI" sz="4000" spc="-200" dirty="0">
              <a:latin typeface="Franklin Gothic Demi Cond" panose="020B0706030402020204" pitchFamily="34" charset="0"/>
            </a:endParaRPr>
          </a:p>
          <a:p>
            <a:pPr algn="ctr">
              <a:lnSpc>
                <a:spcPts val="3800"/>
              </a:lnSpc>
            </a:pPr>
            <a:r>
              <a:rPr lang="fi-FI" sz="4000" spc="-200" dirty="0">
                <a:latin typeface="Franklin Gothic Demi Cond" panose="020B0706030402020204" pitchFamily="34" charset="0"/>
              </a:rPr>
              <a:t>VAIN NIIN KYKENEMME ESTÄMÄÄN DYSTOPIAN</a:t>
            </a:r>
          </a:p>
          <a:p>
            <a:pPr algn="ctr">
              <a:lnSpc>
                <a:spcPts val="3800"/>
              </a:lnSpc>
            </a:pPr>
            <a:r>
              <a:rPr lang="fi-FI" sz="4000" spc="-200" dirty="0">
                <a:latin typeface="Franklin Gothic Demi Cond" panose="020B0706030402020204" pitchFamily="34" charset="0"/>
              </a:rPr>
              <a:t>JONNE MUUTOIN OLEMME MATKALLA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66A8C6-F0C6-406C-8227-FACB61746B5E}"/>
              </a:ext>
            </a:extLst>
          </p:cNvPr>
          <p:cNvGrpSpPr/>
          <p:nvPr/>
        </p:nvGrpSpPr>
        <p:grpSpPr>
          <a:xfrm>
            <a:off x="7860586" y="200039"/>
            <a:ext cx="1474900" cy="413448"/>
            <a:chOff x="7367543" y="1154049"/>
            <a:chExt cx="1474900" cy="413448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219D539B-CAE1-4133-93CF-9E2C567E79B4}"/>
                </a:ext>
              </a:extLst>
            </p:cNvPr>
            <p:cNvSpPr/>
            <p:nvPr/>
          </p:nvSpPr>
          <p:spPr>
            <a:xfrm>
              <a:off x="7367543" y="1154049"/>
              <a:ext cx="1474900" cy="41344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71A7611-E9BB-424A-9B60-ACDB7F272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55" y="1186706"/>
              <a:ext cx="914161" cy="35554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D5900AF-6454-07B8-5C97-94840133C038}"/>
              </a:ext>
            </a:extLst>
          </p:cNvPr>
          <p:cNvGrpSpPr/>
          <p:nvPr/>
        </p:nvGrpSpPr>
        <p:grpSpPr>
          <a:xfrm>
            <a:off x="0" y="304395"/>
            <a:ext cx="7364887" cy="674109"/>
            <a:chOff x="0" y="194109"/>
            <a:chExt cx="7364887" cy="11150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6D3F1E-ADF3-23F1-3DDF-1A5E7A49FD97}"/>
                </a:ext>
              </a:extLst>
            </p:cNvPr>
            <p:cNvSpPr/>
            <p:nvPr/>
          </p:nvSpPr>
          <p:spPr>
            <a:xfrm>
              <a:off x="0" y="194109"/>
              <a:ext cx="7288566" cy="111502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E016BB-95B9-A666-5F70-BC131EB11B74}"/>
                </a:ext>
              </a:extLst>
            </p:cNvPr>
            <p:cNvSpPr txBox="1"/>
            <p:nvPr/>
          </p:nvSpPr>
          <p:spPr>
            <a:xfrm>
              <a:off x="76321" y="257935"/>
              <a:ext cx="7288566" cy="96725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fi-FI" sz="3200" spc="-15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EVÄÄKSI </a:t>
              </a:r>
              <a:r>
                <a:rPr lang="fi-FI" sz="3200" spc="-150" dirty="0">
                  <a:latin typeface="Franklin Gothic Demi Cond" panose="020B0706030402020204" pitchFamily="34" charset="0"/>
                </a:rPr>
                <a:t>LOPPUPÄIVÄLLE:</a:t>
              </a:r>
              <a:endParaRPr lang="fi-FI" sz="3200" dirty="0">
                <a:latin typeface="Franklin Gothic Demi Cond" panose="020B07060304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44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7A666D0-CAF0-C377-9897-4782DDB5E33F}"/>
              </a:ext>
            </a:extLst>
          </p:cNvPr>
          <p:cNvGrpSpPr/>
          <p:nvPr/>
        </p:nvGrpSpPr>
        <p:grpSpPr>
          <a:xfrm>
            <a:off x="-13223" y="0"/>
            <a:ext cx="9348709" cy="7420347"/>
            <a:chOff x="-13223" y="0"/>
            <a:chExt cx="9348709" cy="742034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DDA9DCC-F129-1D09-9CB5-0B0140913FA2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6F6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" name="Picture 2" descr="A screenshot of a graph&#10;&#10;Description automatically generated">
              <a:extLst>
                <a:ext uri="{FF2B5EF4-FFF2-40B4-BE49-F238E27FC236}">
                  <a16:creationId xmlns:a16="http://schemas.microsoft.com/office/drawing/2014/main" id="{C86061A4-60A0-2BD0-2FA4-15CC83A6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97" y="701209"/>
              <a:ext cx="7463150" cy="400246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132C46-A40D-24A6-C258-C58FB8958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97" y="4155560"/>
              <a:ext cx="7463150" cy="3264787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2BB05EC-4145-2ADA-E534-E6CFC70C35F2}"/>
                </a:ext>
              </a:extLst>
            </p:cNvPr>
            <p:cNvGrpSpPr/>
            <p:nvPr/>
          </p:nvGrpSpPr>
          <p:grpSpPr>
            <a:xfrm>
              <a:off x="7860586" y="200039"/>
              <a:ext cx="1474900" cy="413448"/>
              <a:chOff x="7367543" y="1154049"/>
              <a:chExt cx="1474900" cy="413448"/>
            </a:xfrm>
          </p:grpSpPr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C70AD145-1A7F-A58D-9536-9701213235D8}"/>
                  </a:ext>
                </a:extLst>
              </p:cNvPr>
              <p:cNvSpPr/>
              <p:nvPr/>
            </p:nvSpPr>
            <p:spPr>
              <a:xfrm>
                <a:off x="7367543" y="1154049"/>
                <a:ext cx="1474900" cy="413448"/>
              </a:xfrm>
              <a:prstGeom prst="parallelogram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ranklin Gothic Demi Cond" panose="020B0706030402020204" pitchFamily="34" charset="0"/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78A26AE-3B50-479D-10D6-A300FAA1E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4155" y="1186706"/>
                <a:ext cx="914161" cy="355541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61F6D0F-09D9-328D-D242-D23A74311709}"/>
                </a:ext>
              </a:extLst>
            </p:cNvPr>
            <p:cNvGrpSpPr/>
            <p:nvPr/>
          </p:nvGrpSpPr>
          <p:grpSpPr>
            <a:xfrm>
              <a:off x="-13223" y="0"/>
              <a:ext cx="7746294" cy="1485408"/>
              <a:chOff x="-13223" y="288517"/>
              <a:chExt cx="7746294" cy="1485408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44A392A-3CB1-0EB3-A395-E58F907CB3F8}"/>
                  </a:ext>
                </a:extLst>
              </p:cNvPr>
              <p:cNvSpPr/>
              <p:nvPr/>
            </p:nvSpPr>
            <p:spPr>
              <a:xfrm>
                <a:off x="-13223" y="288517"/>
                <a:ext cx="7594753" cy="111502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51F980-1F46-0C24-DC25-56B3661CFE8F}"/>
                  </a:ext>
                </a:extLst>
              </p:cNvPr>
              <p:cNvSpPr txBox="1"/>
              <p:nvPr/>
            </p:nvSpPr>
            <p:spPr>
              <a:xfrm>
                <a:off x="-13223" y="450486"/>
                <a:ext cx="7746294" cy="1323439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fi-FI" sz="3200" b="1" spc="-100" dirty="0">
                    <a:solidFill>
                      <a:schemeClr val="bg1"/>
                    </a:solidFill>
                    <a:latin typeface="Franklin Gothic Demi Cond" panose="020B0706030402020204" pitchFamily="34" charset="0"/>
                  </a:rPr>
                  <a:t>   	WEF </a:t>
                </a:r>
                <a:r>
                  <a:rPr lang="fi-FI" sz="3200" spc="-50" dirty="0">
                    <a:solidFill>
                      <a:schemeClr val="bg1"/>
                    </a:solidFill>
                    <a:latin typeface="Franklin Gothic Demi Cond" panose="020B0706030402020204" pitchFamily="34" charset="0"/>
                  </a:rPr>
                  <a:t>2023: </a:t>
                </a:r>
                <a:r>
                  <a:rPr lang="fi-FI" sz="3200" spc="-50" dirty="0">
                    <a:latin typeface="Franklin Gothic Demi Cond" panose="020B0706030402020204" pitchFamily="34" charset="0"/>
                  </a:rPr>
                  <a:t>LYHYEN JA PITKÄN TÄHTÄIMEN</a:t>
                </a:r>
              </a:p>
              <a:p>
                <a:pPr>
                  <a:lnSpc>
                    <a:spcPts val="3200"/>
                  </a:lnSpc>
                </a:pPr>
                <a:r>
                  <a:rPr lang="fi-FI" sz="3200" spc="-50" dirty="0">
                    <a:solidFill>
                      <a:schemeClr val="bg1"/>
                    </a:solidFill>
                    <a:latin typeface="Franklin Gothic Demi Cond" panose="020B0706030402020204" pitchFamily="34" charset="0"/>
                  </a:rPr>
                  <a:t>	TUNNELMAT MAAILMAN TULEVAISUUDESTA	</a:t>
                </a:r>
              </a:p>
              <a:p>
                <a:pPr>
                  <a:lnSpc>
                    <a:spcPts val="3200"/>
                  </a:lnSpc>
                </a:pPr>
                <a:r>
                  <a:rPr lang="fi-FI" sz="3200" spc="-50" dirty="0">
                    <a:solidFill>
                      <a:schemeClr val="bg1"/>
                    </a:solidFill>
                    <a:latin typeface="Franklin Gothic Demi Cond" panose="020B0706030402020204" pitchFamily="34" charset="0"/>
                  </a:rPr>
                  <a:t>	</a:t>
                </a:r>
                <a:endParaRPr lang="fi-FI" sz="3200" dirty="0">
                  <a:latin typeface="Franklin Gothic Demi Cond" panose="020B0706030402020204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6AD34E-3BCC-33C4-CE1C-2966A987AC7B}"/>
                </a:ext>
              </a:extLst>
            </p:cNvPr>
            <p:cNvSpPr txBox="1"/>
            <p:nvPr/>
          </p:nvSpPr>
          <p:spPr>
            <a:xfrm>
              <a:off x="1494693" y="1124519"/>
              <a:ext cx="7298526" cy="338554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>
              <a:spAutoFit/>
            </a:bodyPr>
            <a:lstStyle/>
            <a:p>
              <a:r>
                <a:rPr lang="fi-FI" sz="1600" spc="-50" dirty="0">
                  <a:latin typeface="Franklin Gothic Demi Cond" panose="020B0706030402020204" pitchFamily="34" charset="0"/>
                </a:rPr>
                <a:t>                Mikä seuraavista määritteistä vastaa parhaiten näkemystäsi tulevasta?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6CC5A6-17F6-2E4A-9FD9-96F9718B1446}"/>
                </a:ext>
              </a:extLst>
            </p:cNvPr>
            <p:cNvSpPr txBox="1"/>
            <p:nvPr/>
          </p:nvSpPr>
          <p:spPr>
            <a:xfrm>
              <a:off x="159797" y="1650456"/>
              <a:ext cx="1551016" cy="430182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>
              <a:spAutoFit/>
            </a:bodyPr>
            <a:lstStyle/>
            <a:p>
              <a:pPr algn="r">
                <a:lnSpc>
                  <a:spcPts val="1300"/>
                </a:lnSpc>
              </a:pPr>
              <a:r>
                <a:rPr lang="fi-FI" sz="1400" spc="-50" dirty="0">
                  <a:latin typeface="Franklin Gothic Demi Cond" panose="020B0706030402020204" pitchFamily="34" charset="0"/>
                </a:rPr>
                <a:t>Lyhyellä tähtäimellä </a:t>
              </a:r>
            </a:p>
            <a:p>
              <a:pPr algn="r">
                <a:lnSpc>
                  <a:spcPts val="1300"/>
                </a:lnSpc>
              </a:pPr>
              <a:r>
                <a:rPr lang="fi-FI" sz="1400" spc="-50" dirty="0">
                  <a:latin typeface="Franklin Gothic Demi Cond" panose="020B0706030402020204" pitchFamily="34" charset="0"/>
                </a:rPr>
                <a:t>(2 vuoden aikana)</a:t>
              </a:r>
              <a:endParaRPr lang="fi-FI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3FABF4-87B8-2323-69FA-433F3FE037CA}"/>
                </a:ext>
              </a:extLst>
            </p:cNvPr>
            <p:cNvSpPr txBox="1"/>
            <p:nvPr/>
          </p:nvSpPr>
          <p:spPr>
            <a:xfrm>
              <a:off x="159797" y="6527371"/>
              <a:ext cx="6807102" cy="246221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>
              <a:spAutoFit/>
            </a:bodyPr>
            <a:lstStyle/>
            <a:p>
              <a:r>
                <a:rPr lang="fi-FI" sz="1000" spc="-50" dirty="0">
                  <a:latin typeface="Franklin Gothic Demi Cond" panose="020B0706030402020204" pitchFamily="34" charset="0"/>
                </a:rPr>
                <a:t>Lähde: World </a:t>
              </a:r>
              <a:r>
                <a:rPr lang="fi-FI" sz="1000" spc="-50" dirty="0" err="1">
                  <a:latin typeface="Franklin Gothic Demi Cond" panose="020B0706030402020204" pitchFamily="34" charset="0"/>
                </a:rPr>
                <a:t>Economic</a:t>
              </a:r>
              <a:r>
                <a:rPr lang="fi-FI" sz="1000" spc="-50" dirty="0">
                  <a:latin typeface="Franklin Gothic Demi Cond" panose="020B0706030402020204" pitchFamily="34" charset="0"/>
                </a:rPr>
                <a:t> Forum Global </a:t>
              </a:r>
              <a:r>
                <a:rPr lang="fi-FI" sz="1000" spc="-50" dirty="0" err="1">
                  <a:latin typeface="Franklin Gothic Demi Cond" panose="020B0706030402020204" pitchFamily="34" charset="0"/>
                </a:rPr>
                <a:t>Risks</a:t>
              </a:r>
              <a:r>
                <a:rPr lang="fi-FI" sz="1000" spc="-50" dirty="0">
                  <a:latin typeface="Franklin Gothic Demi Cond" panose="020B0706030402020204" pitchFamily="34" charset="0"/>
                </a:rPr>
                <a:t>, </a:t>
              </a:r>
              <a:r>
                <a:rPr lang="fi-FI" sz="1000" spc="-50" dirty="0" err="1">
                  <a:latin typeface="Franklin Gothic Demi Cond" panose="020B0706030402020204" pitchFamily="34" charset="0"/>
                </a:rPr>
                <a:t>Perception</a:t>
              </a:r>
              <a:r>
                <a:rPr lang="fi-FI" sz="1000" spc="-50" dirty="0">
                  <a:latin typeface="Franklin Gothic Demi Cond" panose="020B0706030402020204" pitchFamily="34" charset="0"/>
                </a:rPr>
                <a:t> </a:t>
              </a:r>
              <a:r>
                <a:rPr lang="fi-FI" sz="1000" spc="-50" dirty="0" err="1">
                  <a:latin typeface="Franklin Gothic Demi Cond" panose="020B0706030402020204" pitchFamily="34" charset="0"/>
                </a:rPr>
                <a:t>Survey</a:t>
              </a:r>
              <a:r>
                <a:rPr lang="fi-FI" sz="1000" spc="-50" dirty="0">
                  <a:latin typeface="Franklin Gothic Demi Cond" panose="020B0706030402020204" pitchFamily="34" charset="0"/>
                </a:rPr>
                <a:t> 2023-2024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B034B-CE73-E811-69DA-0FE313DC56E1}"/>
                </a:ext>
              </a:extLst>
            </p:cNvPr>
            <p:cNvSpPr txBox="1"/>
            <p:nvPr/>
          </p:nvSpPr>
          <p:spPr>
            <a:xfrm>
              <a:off x="159797" y="2449266"/>
              <a:ext cx="1551016" cy="430182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>
              <a:spAutoFit/>
            </a:bodyPr>
            <a:lstStyle/>
            <a:p>
              <a:pPr algn="r">
                <a:lnSpc>
                  <a:spcPts val="1300"/>
                </a:lnSpc>
              </a:pPr>
              <a:r>
                <a:rPr lang="fi-FI" sz="1400" spc="-50" dirty="0">
                  <a:latin typeface="Franklin Gothic Demi Cond" panose="020B0706030402020204" pitchFamily="34" charset="0"/>
                </a:rPr>
                <a:t>Pitkällä tähtäimellä </a:t>
              </a:r>
            </a:p>
            <a:p>
              <a:pPr algn="r">
                <a:lnSpc>
                  <a:spcPts val="1300"/>
                </a:lnSpc>
              </a:pPr>
              <a:r>
                <a:rPr lang="fi-FI" sz="1400" spc="-50" dirty="0">
                  <a:latin typeface="Franklin Gothic Demi Cond" panose="020B0706030402020204" pitchFamily="34" charset="0"/>
                </a:rPr>
                <a:t>(10 vuoden aikana)</a:t>
              </a:r>
              <a:endParaRPr lang="fi-FI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1394CB-C717-170A-2FBA-C26E247FE081}"/>
                </a:ext>
              </a:extLst>
            </p:cNvPr>
            <p:cNvSpPr txBox="1"/>
            <p:nvPr/>
          </p:nvSpPr>
          <p:spPr>
            <a:xfrm>
              <a:off x="1872336" y="3007377"/>
              <a:ext cx="5324877" cy="925894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fi-FI" sz="1200" spc="-50" dirty="0">
                  <a:latin typeface="Franklin Gothic Demi Cond" panose="020B0706030402020204" pitchFamily="34" charset="0"/>
                </a:rPr>
                <a:t>MYRSKYISTÄ. Globaalien katastrofien riskit uhkaavat.</a:t>
              </a:r>
            </a:p>
            <a:p>
              <a:pPr>
                <a:lnSpc>
                  <a:spcPts val="1300"/>
                </a:lnSpc>
              </a:pPr>
              <a:r>
                <a:rPr lang="fi-FI" sz="1200" spc="-50" dirty="0">
                  <a:latin typeface="Franklin Gothic Demi Cond" panose="020B0706030402020204" pitchFamily="34" charset="0"/>
                </a:rPr>
                <a:t>TURBULENTTIA. Mullistuksia. Globaalien katastrofien kohonnut riski.</a:t>
              </a:r>
            </a:p>
            <a:p>
              <a:pPr>
                <a:lnSpc>
                  <a:spcPts val="1300"/>
                </a:lnSpc>
              </a:pPr>
              <a:r>
                <a:rPr lang="fi-FI" sz="1200" spc="-50" dirty="0">
                  <a:latin typeface="Franklin Gothic Demi Cond" panose="020B0706030402020204" pitchFamily="34" charset="0"/>
                </a:rPr>
                <a:t>EPÄVAKAATA. Jonkin verran epävakautta. Globaalien katastrofien riskit mahdollisia.</a:t>
              </a:r>
            </a:p>
            <a:p>
              <a:pPr>
                <a:lnSpc>
                  <a:spcPts val="1300"/>
                </a:lnSpc>
              </a:pPr>
              <a:r>
                <a:rPr lang="fi-FI" sz="1200" spc="-50" dirty="0">
                  <a:latin typeface="Franklin Gothic Demi Cond" panose="020B0706030402020204" pitchFamily="34" charset="0"/>
                </a:rPr>
                <a:t>VAKAATA. Rajoittuneita ongelmia. Globaalien katastrofien riskit matalia.</a:t>
              </a:r>
            </a:p>
            <a:p>
              <a:pPr>
                <a:lnSpc>
                  <a:spcPts val="1300"/>
                </a:lnSpc>
              </a:pPr>
              <a:r>
                <a:rPr lang="fi-FI" sz="1200" spc="-50" dirty="0">
                  <a:latin typeface="Franklin Gothic Demi Cond" panose="020B0706030402020204" pitchFamily="34" charset="0"/>
                </a:rPr>
                <a:t>RAUHALLISTA. Olemattomia globaalien katastrofien riskejä.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AA1C02-131F-162A-C0EA-0CA85A50B7B1}"/>
                </a:ext>
              </a:extLst>
            </p:cNvPr>
            <p:cNvSpPr txBox="1"/>
            <p:nvPr/>
          </p:nvSpPr>
          <p:spPr>
            <a:xfrm>
              <a:off x="375918" y="4954370"/>
              <a:ext cx="1118774" cy="990015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fi-FI" sz="1200" spc="-50" dirty="0">
                  <a:latin typeface="Franklin Gothic Demi Cond" panose="020B0706030402020204" pitchFamily="34" charset="0"/>
                </a:rPr>
                <a:t>Taloudelliset</a:t>
              </a:r>
            </a:p>
            <a:p>
              <a:pPr>
                <a:lnSpc>
                  <a:spcPts val="1400"/>
                </a:lnSpc>
              </a:pPr>
              <a:r>
                <a:rPr lang="fi-FI" sz="1200" spc="-50" dirty="0">
                  <a:latin typeface="Franklin Gothic Demi Cond" panose="020B0706030402020204" pitchFamily="34" charset="0"/>
                </a:rPr>
                <a:t>Ympäristö</a:t>
              </a:r>
            </a:p>
            <a:p>
              <a:pPr>
                <a:lnSpc>
                  <a:spcPts val="1400"/>
                </a:lnSpc>
              </a:pPr>
              <a:r>
                <a:rPr lang="fi-FI" sz="1200" spc="-50" dirty="0">
                  <a:latin typeface="Franklin Gothic Demi Cond" panose="020B0706030402020204" pitchFamily="34" charset="0"/>
                </a:rPr>
                <a:t>Geopolitiikka</a:t>
              </a:r>
            </a:p>
            <a:p>
              <a:pPr>
                <a:lnSpc>
                  <a:spcPts val="1400"/>
                </a:lnSpc>
              </a:pPr>
              <a:r>
                <a:rPr lang="fi-FI" sz="1200" spc="-50" dirty="0">
                  <a:latin typeface="Franklin Gothic Demi Cond" panose="020B0706030402020204" pitchFamily="34" charset="0"/>
                </a:rPr>
                <a:t>Yhteiskunnalliset</a:t>
              </a:r>
            </a:p>
            <a:p>
              <a:pPr>
                <a:lnSpc>
                  <a:spcPts val="1400"/>
                </a:lnSpc>
              </a:pPr>
              <a:r>
                <a:rPr lang="fi-FI" sz="1200" spc="-50" dirty="0">
                  <a:latin typeface="Franklin Gothic Demi Cond" panose="020B0706030402020204" pitchFamily="34" charset="0"/>
                </a:rPr>
                <a:t>Teknologiset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5839FC-0531-66DC-30FF-CC7D5A05DAF8}"/>
                </a:ext>
              </a:extLst>
            </p:cNvPr>
            <p:cNvSpPr txBox="1"/>
            <p:nvPr/>
          </p:nvSpPr>
          <p:spPr>
            <a:xfrm>
              <a:off x="235974" y="4746781"/>
              <a:ext cx="1052052" cy="259045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fi-FI" sz="1200" spc="-50" dirty="0">
                  <a:latin typeface="Franklin Gothic Demi Cond" panose="020B0706030402020204" pitchFamily="34" charset="0"/>
                </a:rPr>
                <a:t>Riskikategoriat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073E07-96D2-0515-8B41-4588135E4F04}"/>
                </a:ext>
              </a:extLst>
            </p:cNvPr>
            <p:cNvSpPr txBox="1"/>
            <p:nvPr/>
          </p:nvSpPr>
          <p:spPr>
            <a:xfrm>
              <a:off x="7230924" y="2924021"/>
              <a:ext cx="179155" cy="166712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fi-FI" sz="1200" spc="-50" dirty="0">
                  <a:latin typeface="Franklin Gothic Demi Cond" panose="020B0706030402020204" pitchFamily="34" charset="0"/>
                </a:rPr>
                <a:t>1%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3EBA98-D379-A792-5146-263C3AAB9832}"/>
                </a:ext>
              </a:extLst>
            </p:cNvPr>
            <p:cNvSpPr txBox="1"/>
            <p:nvPr/>
          </p:nvSpPr>
          <p:spPr>
            <a:xfrm>
              <a:off x="7226349" y="1522823"/>
              <a:ext cx="179155" cy="166712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fi-FI" sz="1200" spc="-50" dirty="0">
                  <a:latin typeface="Franklin Gothic Demi Cond" panose="020B0706030402020204" pitchFamily="34" charset="0"/>
                </a:rPr>
                <a:t>1%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6F7191-16C0-4F34-1C23-77C2E599FE67}"/>
                </a:ext>
              </a:extLst>
            </p:cNvPr>
            <p:cNvSpPr txBox="1"/>
            <p:nvPr/>
          </p:nvSpPr>
          <p:spPr>
            <a:xfrm>
              <a:off x="1896538" y="1520720"/>
              <a:ext cx="179155" cy="166712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fi-FI" sz="1200" spc="-50" dirty="0">
                  <a:latin typeface="Franklin Gothic Demi Cond" panose="020B0706030402020204" pitchFamily="34" charset="0"/>
                </a:rPr>
                <a:t>3%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85B29B-CEF8-0C52-64BA-40E9D8B548F4}"/>
                </a:ext>
              </a:extLst>
            </p:cNvPr>
            <p:cNvSpPr txBox="1"/>
            <p:nvPr/>
          </p:nvSpPr>
          <p:spPr>
            <a:xfrm>
              <a:off x="2531541" y="1770202"/>
              <a:ext cx="522377" cy="239415"/>
            </a:xfrm>
            <a:prstGeom prst="rect">
              <a:avLst/>
            </a:prstGeom>
            <a:solidFill>
              <a:srgbClr val="DC492B"/>
            </a:solidFill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fi-FI" sz="1200" spc="-5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27%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BC74B5-C442-649E-17E8-F294B7957185}"/>
                </a:ext>
              </a:extLst>
            </p:cNvPr>
            <p:cNvSpPr txBox="1"/>
            <p:nvPr/>
          </p:nvSpPr>
          <p:spPr>
            <a:xfrm>
              <a:off x="4867290" y="1770202"/>
              <a:ext cx="522377" cy="239415"/>
            </a:xfrm>
            <a:prstGeom prst="rect">
              <a:avLst/>
            </a:prstGeom>
            <a:solidFill>
              <a:srgbClr val="F18557"/>
            </a:solidFill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fi-FI" sz="1200" spc="-5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54%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CEA93D-C0FC-978D-38A3-551BB62DD7CA}"/>
                </a:ext>
              </a:extLst>
            </p:cNvPr>
            <p:cNvSpPr txBox="1"/>
            <p:nvPr/>
          </p:nvSpPr>
          <p:spPr>
            <a:xfrm>
              <a:off x="6894444" y="1770420"/>
              <a:ext cx="522377" cy="239415"/>
            </a:xfrm>
            <a:prstGeom prst="rect">
              <a:avLst/>
            </a:prstGeom>
            <a:solidFill>
              <a:srgbClr val="FAC085"/>
            </a:solidFill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fi-FI" sz="1200" spc="-5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15%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5BCE34-9095-E69D-AB5D-BD34F819C52C}"/>
                </a:ext>
              </a:extLst>
            </p:cNvPr>
            <p:cNvSpPr txBox="1"/>
            <p:nvPr/>
          </p:nvSpPr>
          <p:spPr>
            <a:xfrm>
              <a:off x="3912314" y="2577292"/>
              <a:ext cx="522377" cy="239415"/>
            </a:xfrm>
            <a:prstGeom prst="rect">
              <a:avLst/>
            </a:prstGeom>
            <a:solidFill>
              <a:srgbClr val="DC492B"/>
            </a:solidFill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fi-FI" sz="1200" spc="-5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46%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BFEB28-F3ED-9BA6-C5A0-F0CCF4C07DD5}"/>
                </a:ext>
              </a:extLst>
            </p:cNvPr>
            <p:cNvSpPr txBox="1"/>
            <p:nvPr/>
          </p:nvSpPr>
          <p:spPr>
            <a:xfrm>
              <a:off x="6068636" y="2577292"/>
              <a:ext cx="522377" cy="239415"/>
            </a:xfrm>
            <a:prstGeom prst="rect">
              <a:avLst/>
            </a:prstGeom>
            <a:solidFill>
              <a:srgbClr val="F18557"/>
            </a:solidFill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fi-FI" sz="1200" spc="-5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29%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58728B-742A-2539-6BD0-4D50C413CADD}"/>
                </a:ext>
              </a:extLst>
            </p:cNvPr>
            <p:cNvSpPr txBox="1"/>
            <p:nvPr/>
          </p:nvSpPr>
          <p:spPr>
            <a:xfrm>
              <a:off x="7136067" y="2567719"/>
              <a:ext cx="280754" cy="239415"/>
            </a:xfrm>
            <a:prstGeom prst="rect">
              <a:avLst/>
            </a:prstGeom>
            <a:solidFill>
              <a:srgbClr val="FAC085"/>
            </a:solidFill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fi-FI" sz="1200" spc="-5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8%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622729-287E-A0F6-9E08-4065DBD1DC96}"/>
                </a:ext>
              </a:extLst>
            </p:cNvPr>
            <p:cNvSpPr txBox="1"/>
            <p:nvPr/>
          </p:nvSpPr>
          <p:spPr>
            <a:xfrm>
              <a:off x="1994678" y="2577292"/>
              <a:ext cx="522377" cy="239415"/>
            </a:xfrm>
            <a:prstGeom prst="rect">
              <a:avLst/>
            </a:prstGeom>
            <a:solidFill>
              <a:srgbClr val="B11917"/>
            </a:solidFill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fi-FI" sz="1200" spc="-5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17%</a:t>
              </a:r>
            </a:p>
          </p:txBody>
        </p:sp>
        <p:pic>
          <p:nvPicPr>
            <p:cNvPr id="30" name="Picture 29" descr="A logo with black text&#10;&#10;Description automatically generated">
              <a:extLst>
                <a:ext uri="{FF2B5EF4-FFF2-40B4-BE49-F238E27FC236}">
                  <a16:creationId xmlns:a16="http://schemas.microsoft.com/office/drawing/2014/main" id="{1BC2192D-9F24-3BC0-5AFB-1F24056DF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0" y="6182330"/>
              <a:ext cx="690658" cy="44297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1E7417-366F-52EA-0442-1D4BA9BCBBBB}"/>
                </a:ext>
              </a:extLst>
            </p:cNvPr>
            <p:cNvSpPr txBox="1"/>
            <p:nvPr/>
          </p:nvSpPr>
          <p:spPr>
            <a:xfrm>
              <a:off x="118379" y="4089151"/>
              <a:ext cx="7871523" cy="584775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>
              <a:spAutoFit/>
            </a:bodyPr>
            <a:lstStyle/>
            <a:p>
              <a:r>
                <a:rPr lang="fi-FI" sz="1600" spc="-50" dirty="0">
                  <a:latin typeface="Franklin Gothic Demi Cond" panose="020B0706030402020204" pitchFamily="34" charset="0"/>
                </a:rPr>
                <a:t>                                                      Valitse viisi riskiä joiden arvioit toteutuvan globaaleissa mittasuhteissa 2024?</a:t>
              </a:r>
            </a:p>
            <a:p>
              <a:endParaRPr lang="fi-FI" sz="1600" spc="-50" dirty="0">
                <a:latin typeface="Franklin Gothic Demi Cond" panose="020B07060304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8160C6-EFA7-7AEF-EF35-E3A01CBD7908}"/>
                </a:ext>
              </a:extLst>
            </p:cNvPr>
            <p:cNvSpPr txBox="1"/>
            <p:nvPr/>
          </p:nvSpPr>
          <p:spPr>
            <a:xfrm>
              <a:off x="1802678" y="5941784"/>
              <a:ext cx="906375" cy="348813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i-FI" sz="1050" spc="-50" dirty="0">
                  <a:latin typeface="Franklin Gothic Demi Cond" panose="020B0706030402020204" pitchFamily="34" charset="0"/>
                </a:rPr>
                <a:t>Nro 1</a:t>
              </a:r>
            </a:p>
            <a:p>
              <a:pPr algn="ctr">
                <a:lnSpc>
                  <a:spcPts val="1000"/>
                </a:lnSpc>
              </a:pPr>
              <a:r>
                <a:rPr lang="fi-FI" sz="1050" spc="-50" dirty="0">
                  <a:latin typeface="Franklin Gothic Demi Cond" panose="020B0706030402020204" pitchFamily="34" charset="0"/>
                </a:rPr>
                <a:t>Äärisäät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A72C6A-870C-23A7-065A-C77308D74DD6}"/>
                </a:ext>
              </a:extLst>
            </p:cNvPr>
            <p:cNvSpPr txBox="1"/>
            <p:nvPr/>
          </p:nvSpPr>
          <p:spPr>
            <a:xfrm>
              <a:off x="3025892" y="5901777"/>
              <a:ext cx="906375" cy="605294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i-FI" sz="1050" spc="-50" dirty="0">
                  <a:latin typeface="Franklin Gothic Demi Cond" panose="020B0706030402020204" pitchFamily="34" charset="0"/>
                </a:rPr>
                <a:t>Nro 2</a:t>
              </a:r>
            </a:p>
            <a:p>
              <a:pPr algn="ctr">
                <a:lnSpc>
                  <a:spcPts val="1000"/>
                </a:lnSpc>
              </a:pPr>
              <a:r>
                <a:rPr lang="fi-FI" sz="1050" spc="-50" dirty="0">
                  <a:latin typeface="Franklin Gothic Demi Cond" panose="020B0706030402020204" pitchFamily="34" charset="0"/>
                </a:rPr>
                <a:t>Tekoälyn tuottama </a:t>
              </a:r>
            </a:p>
            <a:p>
              <a:pPr algn="ctr">
                <a:lnSpc>
                  <a:spcPts val="1000"/>
                </a:lnSpc>
              </a:pPr>
              <a:r>
                <a:rPr lang="fi-FI" sz="1050" spc="-50" dirty="0">
                  <a:latin typeface="Franklin Gothic Demi Cond" panose="020B0706030402020204" pitchFamily="34" charset="0"/>
                </a:rPr>
                <a:t>väärä tieto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6B4BA4-876C-04C7-1199-827EB01168B3}"/>
                </a:ext>
              </a:extLst>
            </p:cNvPr>
            <p:cNvSpPr txBox="1"/>
            <p:nvPr/>
          </p:nvSpPr>
          <p:spPr>
            <a:xfrm>
              <a:off x="4222103" y="5896004"/>
              <a:ext cx="941887" cy="605294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i-FI" sz="1050" spc="-50" dirty="0">
                  <a:latin typeface="Franklin Gothic Demi Cond" panose="020B0706030402020204" pitchFamily="34" charset="0"/>
                </a:rPr>
                <a:t>Nro 3</a:t>
              </a:r>
            </a:p>
            <a:p>
              <a:pPr algn="ctr">
                <a:lnSpc>
                  <a:spcPts val="1000"/>
                </a:lnSpc>
              </a:pPr>
              <a:r>
                <a:rPr lang="fi-FI" sz="1050" spc="-50" dirty="0">
                  <a:latin typeface="Franklin Gothic Demi Cond" panose="020B0706030402020204" pitchFamily="34" charset="0"/>
                </a:rPr>
                <a:t>Yhteiskunnan ja/tai politiikan </a:t>
              </a:r>
              <a:r>
                <a:rPr lang="fi-FI" sz="1050" spc="-50" dirty="0" err="1">
                  <a:latin typeface="Franklin Gothic Demi Cond" panose="020B0706030402020204" pitchFamily="34" charset="0"/>
                </a:rPr>
                <a:t>ääripäistyminen</a:t>
              </a:r>
              <a:endParaRPr lang="fi-FI" sz="1050" spc="-50" dirty="0">
                <a:latin typeface="Franklin Gothic Demi Cond" panose="020B07060304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4AE0DC-0B0D-80B9-F4B1-355FE973B544}"/>
                </a:ext>
              </a:extLst>
            </p:cNvPr>
            <p:cNvSpPr txBox="1"/>
            <p:nvPr/>
          </p:nvSpPr>
          <p:spPr>
            <a:xfrm>
              <a:off x="5436070" y="5896004"/>
              <a:ext cx="906375" cy="477054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i-FI" sz="1050" spc="-50" dirty="0">
                  <a:latin typeface="Franklin Gothic Demi Cond" panose="020B0706030402020204" pitchFamily="34" charset="0"/>
                </a:rPr>
                <a:t>Nro 4</a:t>
              </a:r>
            </a:p>
            <a:p>
              <a:pPr algn="ctr">
                <a:lnSpc>
                  <a:spcPts val="1000"/>
                </a:lnSpc>
              </a:pPr>
              <a:r>
                <a:rPr lang="fi-FI" sz="1050" spc="-50" dirty="0">
                  <a:latin typeface="Franklin Gothic Demi Cond" panose="020B0706030402020204" pitchFamily="34" charset="0"/>
                </a:rPr>
                <a:t>Elinkustannus-</a:t>
              </a:r>
            </a:p>
            <a:p>
              <a:pPr algn="ctr">
                <a:lnSpc>
                  <a:spcPts val="1000"/>
                </a:lnSpc>
              </a:pPr>
              <a:r>
                <a:rPr lang="fi-FI" sz="1050" spc="-50" dirty="0">
                  <a:latin typeface="Franklin Gothic Demi Cond" panose="020B0706030402020204" pitchFamily="34" charset="0"/>
                </a:rPr>
                <a:t>kriisi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F70E370-3775-9215-3348-74C5386EFB13}"/>
                </a:ext>
              </a:extLst>
            </p:cNvPr>
            <p:cNvSpPr txBox="1"/>
            <p:nvPr/>
          </p:nvSpPr>
          <p:spPr>
            <a:xfrm>
              <a:off x="6614525" y="5896004"/>
              <a:ext cx="906375" cy="477054"/>
            </a:xfrm>
            <a:prstGeom prst="rect">
              <a:avLst/>
            </a:prstGeom>
            <a:solidFill>
              <a:srgbClr val="F6F6F6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i-FI" sz="1050" spc="-50" dirty="0">
                  <a:latin typeface="Franklin Gothic Demi Cond" panose="020B0706030402020204" pitchFamily="34" charset="0"/>
                </a:rPr>
                <a:t>Nro 5</a:t>
              </a:r>
            </a:p>
            <a:p>
              <a:pPr algn="ctr">
                <a:lnSpc>
                  <a:spcPts val="1000"/>
                </a:lnSpc>
              </a:pPr>
              <a:r>
                <a:rPr lang="fi-FI" sz="1050" spc="-50" dirty="0">
                  <a:latin typeface="Franklin Gothic Demi Cond" panose="020B0706030402020204" pitchFamily="34" charset="0"/>
                </a:rPr>
                <a:t>Kyber-</a:t>
              </a:r>
            </a:p>
            <a:p>
              <a:pPr algn="ctr">
                <a:lnSpc>
                  <a:spcPts val="1000"/>
                </a:lnSpc>
              </a:pPr>
              <a:r>
                <a:rPr lang="fi-FI" sz="1050" spc="-50" dirty="0">
                  <a:latin typeface="Franklin Gothic Demi Cond" panose="020B0706030402020204" pitchFamily="34" charset="0"/>
                </a:rPr>
                <a:t>hyökkäykset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90949A7-3544-1B48-E71C-3F4F73D3FB98}"/>
              </a:ext>
            </a:extLst>
          </p:cNvPr>
          <p:cNvGrpSpPr/>
          <p:nvPr/>
        </p:nvGrpSpPr>
        <p:grpSpPr>
          <a:xfrm>
            <a:off x="7487692" y="1825923"/>
            <a:ext cx="1496511" cy="1053525"/>
            <a:chOff x="7487692" y="1825923"/>
            <a:chExt cx="1496511" cy="105352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E58B3A1-EA9C-A6B2-5622-8294CAAE6010}"/>
                </a:ext>
              </a:extLst>
            </p:cNvPr>
            <p:cNvSpPr txBox="1"/>
            <p:nvPr/>
          </p:nvSpPr>
          <p:spPr>
            <a:xfrm>
              <a:off x="7487692" y="1825923"/>
              <a:ext cx="1474899" cy="2963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ts val="1300"/>
                </a:lnSpc>
              </a:pPr>
              <a:r>
                <a:rPr lang="fi-FI" sz="2400" spc="-50" dirty="0">
                  <a:latin typeface="Franklin Gothic Demi Cond" panose="020B0706030402020204" pitchFamily="34" charset="0"/>
                </a:rPr>
                <a:t>= 84% </a:t>
              </a:r>
              <a:r>
                <a:rPr lang="fi-FI" sz="2400" spc="-50" dirty="0" err="1">
                  <a:latin typeface="Franklin Gothic Demi Cond" panose="020B0706030402020204" pitchFamily="34" charset="0"/>
                </a:rPr>
                <a:t>neg</a:t>
              </a:r>
              <a:endParaRPr lang="fi-FI" sz="24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28FE63-8E9F-61AB-9188-36E28CACD62F}"/>
                </a:ext>
              </a:extLst>
            </p:cNvPr>
            <p:cNvSpPr txBox="1"/>
            <p:nvPr/>
          </p:nvSpPr>
          <p:spPr>
            <a:xfrm>
              <a:off x="7509304" y="2583085"/>
              <a:ext cx="1474899" cy="2963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ts val="1300"/>
                </a:lnSpc>
              </a:pPr>
              <a:r>
                <a:rPr lang="fi-FI" sz="2400" spc="-50" dirty="0">
                  <a:latin typeface="Franklin Gothic Demi Cond" panose="020B0706030402020204" pitchFamily="34" charset="0"/>
                </a:rPr>
                <a:t>= 92% </a:t>
              </a:r>
              <a:r>
                <a:rPr lang="fi-FI" sz="2400" spc="-50" dirty="0" err="1">
                  <a:latin typeface="Franklin Gothic Demi Cond" panose="020B0706030402020204" pitchFamily="34" charset="0"/>
                </a:rPr>
                <a:t>neg</a:t>
              </a:r>
              <a:endParaRPr lang="fi-FI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636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A0E52A-324C-E8DA-CA62-2C9EE02498BA}"/>
              </a:ext>
            </a:extLst>
          </p:cNvPr>
          <p:cNvSpPr/>
          <p:nvPr/>
        </p:nvSpPr>
        <p:spPr>
          <a:xfrm>
            <a:off x="-13223" y="288517"/>
            <a:ext cx="7288566" cy="11150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Picture 2" descr="A picture containing dessert&#10;&#10;Description automatically generated">
            <a:extLst>
              <a:ext uri="{FF2B5EF4-FFF2-40B4-BE49-F238E27FC236}">
                <a16:creationId xmlns:a16="http://schemas.microsoft.com/office/drawing/2014/main" id="{069BDCC8-B369-494F-90FD-4DB2A9CD6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571"/>
            <a:ext cx="9144000" cy="46511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7CCA22-8E65-4A93-BB82-6271F684E7A5}"/>
              </a:ext>
            </a:extLst>
          </p:cNvPr>
          <p:cNvSpPr txBox="1"/>
          <p:nvPr/>
        </p:nvSpPr>
        <p:spPr>
          <a:xfrm>
            <a:off x="3149462" y="1341648"/>
            <a:ext cx="5752297" cy="1603068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fi-FI" sz="1200" dirty="0">
                <a:latin typeface="Franklin Gothic Demi Cond" panose="020B0706030402020204" pitchFamily="34" charset="0"/>
              </a:rPr>
              <a:t>Lämpötilan nousu </a:t>
            </a:r>
          </a:p>
          <a:p>
            <a:pPr algn="r">
              <a:lnSpc>
                <a:spcPts val="1200"/>
              </a:lnSpc>
            </a:pPr>
            <a:r>
              <a:rPr lang="fi-FI" sz="1200" dirty="0">
                <a:latin typeface="Franklin Gothic Demi Cond" panose="020B0706030402020204" pitchFamily="34" charset="0"/>
              </a:rPr>
              <a:t>haarukassa </a:t>
            </a:r>
          </a:p>
          <a:p>
            <a:pPr algn="r">
              <a:lnSpc>
                <a:spcPts val="1200"/>
              </a:lnSpc>
            </a:pPr>
            <a:r>
              <a:rPr lang="fi-FI" sz="12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2</a:t>
            </a:r>
            <a:r>
              <a:rPr lang="fi-FI" sz="1200" dirty="0">
                <a:solidFill>
                  <a:srgbClr val="C00000"/>
                </a:solidFill>
                <a:latin typeface="Franklin Gothic Demi Cond" panose="020B0706030402020204" pitchFamily="34" charset="0"/>
                <a:cs typeface="Calibri" panose="020F0502020204030204" pitchFamily="34" charset="0"/>
              </a:rPr>
              <a:t>⁰C - </a:t>
            </a:r>
            <a:r>
              <a:rPr lang="fi-FI" sz="12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2,5</a:t>
            </a:r>
            <a:r>
              <a:rPr lang="fi-FI" sz="1200" dirty="0">
                <a:solidFill>
                  <a:srgbClr val="C00000"/>
                </a:solidFill>
                <a:latin typeface="Franklin Gothic Demi Cond" panose="020B0706030402020204" pitchFamily="34" charset="0"/>
                <a:cs typeface="Calibri" panose="020F0502020204030204" pitchFamily="34" charset="0"/>
              </a:rPr>
              <a:t>⁰C </a:t>
            </a:r>
          </a:p>
          <a:p>
            <a:pPr algn="r">
              <a:lnSpc>
                <a:spcPts val="1200"/>
              </a:lnSpc>
            </a:pPr>
            <a:r>
              <a:rPr lang="fi-FI" sz="1200" dirty="0">
                <a:latin typeface="Franklin Gothic Demi Cond" panose="020B0706030402020204" pitchFamily="34" charset="0"/>
                <a:cs typeface="Calibri" panose="020F0502020204030204" pitchFamily="34" charset="0"/>
              </a:rPr>
              <a:t>verrattuna </a:t>
            </a:r>
          </a:p>
          <a:p>
            <a:pPr algn="r">
              <a:lnSpc>
                <a:spcPts val="1200"/>
              </a:lnSpc>
            </a:pPr>
            <a:r>
              <a:rPr lang="fi-FI" sz="1200" dirty="0">
                <a:latin typeface="Franklin Gothic Demi Cond" panose="020B0706030402020204" pitchFamily="34" charset="0"/>
                <a:cs typeface="Calibri" panose="020F0502020204030204" pitchFamily="34" charset="0"/>
              </a:rPr>
              <a:t>esiteollisen ajan </a:t>
            </a:r>
          </a:p>
          <a:p>
            <a:pPr algn="r">
              <a:lnSpc>
                <a:spcPts val="1200"/>
              </a:lnSpc>
            </a:pPr>
            <a:r>
              <a:rPr lang="fi-FI" sz="1200" dirty="0">
                <a:latin typeface="Franklin Gothic Demi Cond" panose="020B0706030402020204" pitchFamily="34" charset="0"/>
                <a:cs typeface="Calibri" panose="020F0502020204030204" pitchFamily="34" charset="0"/>
              </a:rPr>
              <a:t>tasoihin. </a:t>
            </a:r>
          </a:p>
          <a:p>
            <a:pPr algn="r">
              <a:lnSpc>
                <a:spcPts val="1200"/>
              </a:lnSpc>
            </a:pPr>
            <a:r>
              <a:rPr lang="fi-FI" sz="1200" dirty="0">
                <a:latin typeface="Franklin Gothic Demi Cond" panose="020B0706030402020204" pitchFamily="34" charset="0"/>
                <a:cs typeface="Calibri" panose="020F0502020204030204" pitchFamily="34" charset="0"/>
              </a:rPr>
              <a:t>Ennuste perustuu </a:t>
            </a:r>
          </a:p>
          <a:p>
            <a:pPr algn="r">
              <a:lnSpc>
                <a:spcPts val="1200"/>
              </a:lnSpc>
            </a:pPr>
            <a:r>
              <a:rPr lang="fi-FI" sz="1200" dirty="0">
                <a:latin typeface="Franklin Gothic Demi Cond" panose="020B0706030402020204" pitchFamily="34" charset="0"/>
                <a:cs typeface="Calibri" panose="020F0502020204030204" pitchFamily="34" charset="0"/>
              </a:rPr>
              <a:t>ennustettuihin </a:t>
            </a:r>
          </a:p>
          <a:p>
            <a:pPr algn="r">
              <a:lnSpc>
                <a:spcPts val="1200"/>
              </a:lnSpc>
            </a:pPr>
            <a:r>
              <a:rPr lang="fi-FI" sz="1200" dirty="0">
                <a:latin typeface="Franklin Gothic Demi Cond" panose="020B0706030402020204" pitchFamily="34" charset="0"/>
                <a:cs typeface="Calibri" panose="020F0502020204030204" pitchFamily="34" charset="0"/>
              </a:rPr>
              <a:t>lämpötiloihin ja </a:t>
            </a:r>
          </a:p>
          <a:p>
            <a:pPr algn="r">
              <a:lnSpc>
                <a:spcPts val="1200"/>
              </a:lnSpc>
            </a:pPr>
            <a:r>
              <a:rPr lang="fi-FI" sz="1200" dirty="0">
                <a:latin typeface="Franklin Gothic Demi Cond" panose="020B0706030402020204" pitchFamily="34" charset="0"/>
                <a:cs typeface="Calibri" panose="020F0502020204030204" pitchFamily="34" charset="0"/>
              </a:rPr>
              <a:t>sademääriin </a:t>
            </a:r>
            <a:endParaRPr lang="fi-FI" sz="1200" dirty="0">
              <a:latin typeface="Franklin Gothic Demi Cond" panose="020B07060304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D92FB89-D8A7-41AA-BAC8-BBB24BF6EF89}"/>
              </a:ext>
            </a:extLst>
          </p:cNvPr>
          <p:cNvGrpSpPr/>
          <p:nvPr/>
        </p:nvGrpSpPr>
        <p:grpSpPr>
          <a:xfrm>
            <a:off x="3037459" y="5735928"/>
            <a:ext cx="3929848" cy="796308"/>
            <a:chOff x="3037459" y="5998233"/>
            <a:chExt cx="3929848" cy="7963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F885E3-C736-4469-B619-F4AFC3E916BA}"/>
                </a:ext>
              </a:extLst>
            </p:cNvPr>
            <p:cNvSpPr txBox="1"/>
            <p:nvPr/>
          </p:nvSpPr>
          <p:spPr>
            <a:xfrm>
              <a:off x="3037459" y="5998233"/>
              <a:ext cx="3204840" cy="7963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ts val="1600"/>
                </a:lnSpc>
              </a:pPr>
              <a:r>
                <a:rPr lang="fi-FI" sz="1050" b="1" dirty="0">
                  <a:latin typeface="Gill Sans Nova Cond" panose="020B0606020104020203" pitchFamily="34" charset="0"/>
                </a:rPr>
                <a:t>Vähemmän soveltuvia asuinympäristöjä</a:t>
              </a:r>
            </a:p>
            <a:p>
              <a:pPr algn="r">
                <a:lnSpc>
                  <a:spcPts val="800"/>
                </a:lnSpc>
              </a:pPr>
              <a:endParaRPr lang="fi-FI" sz="900" b="1" dirty="0">
                <a:latin typeface="Gill Sans Nova Cond" panose="020B0606020104020203" pitchFamily="34" charset="0"/>
              </a:endParaRPr>
            </a:p>
            <a:p>
              <a:pPr algn="r">
                <a:lnSpc>
                  <a:spcPts val="1600"/>
                </a:lnSpc>
              </a:pPr>
              <a:r>
                <a:rPr lang="fi-FI" sz="1050" b="1" dirty="0">
                  <a:latin typeface="Gill Sans Nova Cond" panose="020B0606020104020203" pitchFamily="34" charset="0"/>
                </a:rPr>
                <a:t>Soveltuvampia (ei suuria muutoksia)</a:t>
              </a:r>
            </a:p>
            <a:p>
              <a:pPr algn="r">
                <a:lnSpc>
                  <a:spcPts val="1600"/>
                </a:lnSpc>
              </a:pPr>
              <a:endParaRPr lang="fi-FI" sz="1050" b="1" dirty="0">
                <a:latin typeface="Gill Sans Nova Cond" panose="020B0606020104020203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D811B1-4C86-41A9-8878-E9D00D3B5BFA}"/>
                </a:ext>
              </a:extLst>
            </p:cNvPr>
            <p:cNvGrpSpPr/>
            <p:nvPr/>
          </p:nvGrpSpPr>
          <p:grpSpPr>
            <a:xfrm>
              <a:off x="6236477" y="6053863"/>
              <a:ext cx="730830" cy="502651"/>
              <a:chOff x="7248533" y="1038407"/>
              <a:chExt cx="730830" cy="50265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A0E29D5-71F7-4463-83F3-F5DC46096FFA}"/>
                  </a:ext>
                </a:extLst>
              </p:cNvPr>
              <p:cNvSpPr/>
              <p:nvPr/>
            </p:nvSpPr>
            <p:spPr>
              <a:xfrm>
                <a:off x="7248533" y="1354717"/>
                <a:ext cx="204367" cy="186341"/>
              </a:xfrm>
              <a:prstGeom prst="rect">
                <a:avLst/>
              </a:prstGeom>
              <a:solidFill>
                <a:srgbClr val="E7EEF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A91B52E-43A7-4FD1-8A72-1660CDDEA94A}"/>
                  </a:ext>
                </a:extLst>
              </p:cNvPr>
              <p:cNvSpPr/>
              <p:nvPr/>
            </p:nvSpPr>
            <p:spPr>
              <a:xfrm>
                <a:off x="7254354" y="1038407"/>
                <a:ext cx="204367" cy="186341"/>
              </a:xfrm>
              <a:prstGeom prst="rect">
                <a:avLst/>
              </a:prstGeom>
              <a:solidFill>
                <a:srgbClr val="EFC9BC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CAD4E0C-E564-4CD3-AAAC-C458F702581F}"/>
                  </a:ext>
                </a:extLst>
              </p:cNvPr>
              <p:cNvSpPr/>
              <p:nvPr/>
            </p:nvSpPr>
            <p:spPr>
              <a:xfrm>
                <a:off x="7514675" y="1038407"/>
                <a:ext cx="204367" cy="186341"/>
              </a:xfrm>
              <a:prstGeom prst="rect">
                <a:avLst/>
              </a:prstGeom>
              <a:solidFill>
                <a:srgbClr val="F09B7F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23DDB28-616D-4096-B278-133B59198D3D}"/>
                  </a:ext>
                </a:extLst>
              </p:cNvPr>
              <p:cNvSpPr/>
              <p:nvPr/>
            </p:nvSpPr>
            <p:spPr>
              <a:xfrm>
                <a:off x="7774996" y="1038407"/>
                <a:ext cx="204367" cy="186341"/>
              </a:xfrm>
              <a:prstGeom prst="rect">
                <a:avLst/>
              </a:prstGeom>
              <a:solidFill>
                <a:srgbClr val="F81925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B0F460F-81A5-4368-A07C-1D9DF02B6B14}"/>
              </a:ext>
            </a:extLst>
          </p:cNvPr>
          <p:cNvSpPr txBox="1"/>
          <p:nvPr/>
        </p:nvSpPr>
        <p:spPr>
          <a:xfrm>
            <a:off x="5903558" y="4562343"/>
            <a:ext cx="961565" cy="631520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pPr algn="r">
              <a:lnSpc>
                <a:spcPts val="900"/>
              </a:lnSpc>
            </a:pPr>
            <a:r>
              <a:rPr lang="fi-FI" sz="1050" b="1" dirty="0">
                <a:latin typeface="Gill Sans Nova Cond" panose="020B0606020104020203" pitchFamily="34" charset="0"/>
              </a:rPr>
              <a:t>Historiallisessa </a:t>
            </a:r>
          </a:p>
          <a:p>
            <a:pPr algn="r">
              <a:lnSpc>
                <a:spcPts val="900"/>
              </a:lnSpc>
            </a:pPr>
            <a:r>
              <a:rPr lang="fi-FI" sz="1050" b="1" dirty="0">
                <a:latin typeface="Gill Sans Nova Cond" panose="020B0606020104020203" pitchFamily="34" charset="0"/>
              </a:rPr>
              <a:t>katsannossa </a:t>
            </a:r>
          </a:p>
          <a:p>
            <a:pPr algn="r">
              <a:lnSpc>
                <a:spcPts val="900"/>
              </a:lnSpc>
            </a:pPr>
            <a:r>
              <a:rPr lang="fi-FI" sz="1050" b="1" dirty="0">
                <a:latin typeface="Gill Sans Nova Cond" panose="020B0606020104020203" pitchFamily="34" charset="0"/>
              </a:rPr>
              <a:t>ihmiselämälle </a:t>
            </a:r>
          </a:p>
          <a:p>
            <a:pPr algn="r">
              <a:lnSpc>
                <a:spcPts val="900"/>
              </a:lnSpc>
            </a:pPr>
            <a:r>
              <a:rPr lang="fi-FI" sz="1050" b="1" dirty="0">
                <a:latin typeface="Gill Sans Nova Cond" panose="020B0606020104020203" pitchFamily="34" charset="0"/>
              </a:rPr>
              <a:t>soveltumattomia</a:t>
            </a:r>
          </a:p>
          <a:p>
            <a:pPr algn="r">
              <a:lnSpc>
                <a:spcPts val="900"/>
              </a:lnSpc>
            </a:pPr>
            <a:r>
              <a:rPr lang="fi-FI" sz="1050" b="1" dirty="0">
                <a:latin typeface="Gill Sans Nova Cond" panose="020B0606020104020203" pitchFamily="34" charset="0"/>
              </a:rPr>
              <a:t>asuinympäristöjä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18F21852-2068-48AC-92D9-AFE35382607C}"/>
              </a:ext>
            </a:extLst>
          </p:cNvPr>
          <p:cNvCxnSpPr>
            <a:cxnSpLocks/>
            <a:stCxn id="22" idx="2"/>
            <a:endCxn id="21" idx="0"/>
          </p:cNvCxnSpPr>
          <p:nvPr/>
        </p:nvCxnSpPr>
        <p:spPr>
          <a:xfrm rot="16200000" flipH="1">
            <a:off x="6325885" y="5252318"/>
            <a:ext cx="597695" cy="480783"/>
          </a:xfrm>
          <a:prstGeom prst="curvedConnector3">
            <a:avLst>
              <a:gd name="adj1" fmla="val 50000"/>
            </a:avLst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E21DC94-057E-4933-99B0-2B31E4555AD6}"/>
              </a:ext>
            </a:extLst>
          </p:cNvPr>
          <p:cNvSpPr txBox="1"/>
          <p:nvPr/>
        </p:nvSpPr>
        <p:spPr>
          <a:xfrm>
            <a:off x="336894" y="6519569"/>
            <a:ext cx="6426046" cy="285271"/>
          </a:xfrm>
          <a:prstGeom prst="rect">
            <a:avLst/>
          </a:prstGeom>
          <a:noFill/>
        </p:spPr>
        <p:txBody>
          <a:bodyPr wrap="square" bIns="0">
            <a:spAutoFit/>
          </a:bodyPr>
          <a:lstStyle/>
          <a:p>
            <a:pPr>
              <a:lnSpc>
                <a:spcPts val="900"/>
              </a:lnSpc>
            </a:pPr>
            <a:r>
              <a:rPr lang="fi-FI" sz="1050" b="1" dirty="0">
                <a:latin typeface="Gill Sans Nova Cond" panose="020B0606020104020203" pitchFamily="34" charset="0"/>
              </a:rPr>
              <a:t>Lähde: IPCC ARS ”</a:t>
            </a:r>
            <a:r>
              <a:rPr lang="fi-FI" sz="1050" b="1" dirty="0" err="1">
                <a:latin typeface="Gill Sans Nova Cond" panose="020B0606020104020203" pitchFamily="34" charset="0"/>
              </a:rPr>
              <a:t>Future</a:t>
            </a:r>
            <a:r>
              <a:rPr lang="fi-FI" sz="1050" b="1" dirty="0">
                <a:latin typeface="Gill Sans Nova Cond" panose="020B0606020104020203" pitchFamily="34" charset="0"/>
              </a:rPr>
              <a:t> of </a:t>
            </a:r>
            <a:r>
              <a:rPr lang="fi-FI" sz="1050" b="1" dirty="0" err="1">
                <a:latin typeface="Gill Sans Nova Cond" panose="020B0606020104020203" pitchFamily="34" charset="0"/>
              </a:rPr>
              <a:t>human</a:t>
            </a:r>
            <a:r>
              <a:rPr lang="fi-FI" sz="1050" b="1" dirty="0">
                <a:latin typeface="Gill Sans Nova Cond" panose="020B0606020104020203" pitchFamily="34" charset="0"/>
              </a:rPr>
              <a:t> </a:t>
            </a:r>
            <a:r>
              <a:rPr lang="fi-FI" sz="1050" b="1" dirty="0" err="1">
                <a:latin typeface="Gill Sans Nova Cond" panose="020B0606020104020203" pitchFamily="34" charset="0"/>
              </a:rPr>
              <a:t>climate</a:t>
            </a:r>
            <a:r>
              <a:rPr lang="fi-FI" sz="1050" b="1" dirty="0">
                <a:latin typeface="Gill Sans Nova Cond" panose="020B0606020104020203" pitchFamily="34" charset="0"/>
              </a:rPr>
              <a:t> </a:t>
            </a:r>
            <a:r>
              <a:rPr lang="fi-FI" sz="1050" b="1" dirty="0" err="1">
                <a:latin typeface="Gill Sans Nova Cond" panose="020B0606020104020203" pitchFamily="34" charset="0"/>
              </a:rPr>
              <a:t>niche</a:t>
            </a:r>
            <a:r>
              <a:rPr lang="fi-FI" sz="1050" b="1" dirty="0">
                <a:latin typeface="Gill Sans Nova Cond" panose="020B0606020104020203" pitchFamily="34" charset="0"/>
              </a:rPr>
              <a:t>”, </a:t>
            </a:r>
            <a:r>
              <a:rPr lang="fi-FI" sz="1050" b="1" dirty="0" err="1">
                <a:latin typeface="Gill Sans Nova Cond" panose="020B0606020104020203" pitchFamily="34" charset="0"/>
              </a:rPr>
              <a:t>by</a:t>
            </a:r>
            <a:r>
              <a:rPr lang="fi-FI" sz="1050" b="1" dirty="0">
                <a:latin typeface="Gill Sans Nova Cond" panose="020B0606020104020203" pitchFamily="34" charset="0"/>
              </a:rPr>
              <a:t> Chi </a:t>
            </a:r>
            <a:r>
              <a:rPr lang="fi-FI" sz="1050" b="1" dirty="0" err="1">
                <a:latin typeface="Gill Sans Nova Cond" panose="020B0606020104020203" pitchFamily="34" charset="0"/>
              </a:rPr>
              <a:t>Xu</a:t>
            </a:r>
            <a:r>
              <a:rPr lang="fi-FI" sz="1050" b="1" dirty="0">
                <a:latin typeface="Gill Sans Nova Cond" panose="020B0606020104020203" pitchFamily="34" charset="0"/>
              </a:rPr>
              <a:t> et al. 2020. </a:t>
            </a:r>
            <a:r>
              <a:rPr lang="fi-FI" sz="1050" b="1" dirty="0" err="1">
                <a:latin typeface="Gill Sans Nova Cond" panose="020B0606020104020203" pitchFamily="34" charset="0"/>
              </a:rPr>
              <a:t>Artwork</a:t>
            </a:r>
            <a:r>
              <a:rPr lang="fi-FI" sz="1050" b="1" dirty="0">
                <a:latin typeface="Gill Sans Nova Cond" panose="020B0606020104020203" pitchFamily="34" charset="0"/>
              </a:rPr>
              <a:t> </a:t>
            </a:r>
            <a:r>
              <a:rPr lang="fi-FI" sz="1050" b="1" dirty="0" err="1">
                <a:latin typeface="Gill Sans Nova Cond" panose="020B0606020104020203" pitchFamily="34" charset="0"/>
              </a:rPr>
              <a:t>based</a:t>
            </a:r>
            <a:r>
              <a:rPr lang="fi-FI" sz="1050" b="1" dirty="0">
                <a:latin typeface="Gill Sans Nova Cond" panose="020B0606020104020203" pitchFamily="34" charset="0"/>
              </a:rPr>
              <a:t> on </a:t>
            </a:r>
            <a:r>
              <a:rPr lang="fi-FI" sz="1050" b="1" dirty="0" err="1">
                <a:latin typeface="Gill Sans Nova Cond" panose="020B0606020104020203" pitchFamily="34" charset="0"/>
              </a:rPr>
              <a:t>the</a:t>
            </a:r>
            <a:r>
              <a:rPr lang="fi-FI" sz="1050" b="1" dirty="0">
                <a:latin typeface="Gill Sans Nova Cond" panose="020B0606020104020203" pitchFamily="34" charset="0"/>
              </a:rPr>
              <a:t> Economist. </a:t>
            </a:r>
          </a:p>
          <a:p>
            <a:pPr>
              <a:lnSpc>
                <a:spcPts val="900"/>
              </a:lnSpc>
            </a:pPr>
            <a:r>
              <a:rPr lang="fi-FI" sz="1050" b="1" dirty="0" err="1">
                <a:latin typeface="Gill Sans Nova Cond" panose="020B0606020104020203" pitchFamily="34" charset="0"/>
              </a:rPr>
              <a:t>Extracted</a:t>
            </a:r>
            <a:r>
              <a:rPr lang="fi-FI" sz="1050" b="1" dirty="0">
                <a:latin typeface="Gill Sans Nova Cond" panose="020B0606020104020203" pitchFamily="34" charset="0"/>
              </a:rPr>
              <a:t> </a:t>
            </a:r>
            <a:r>
              <a:rPr lang="fi-FI" sz="1050" b="1" dirty="0" err="1">
                <a:latin typeface="Gill Sans Nova Cond" panose="020B0606020104020203" pitchFamily="34" charset="0"/>
              </a:rPr>
              <a:t>from</a:t>
            </a:r>
            <a:r>
              <a:rPr lang="fi-FI" sz="1050" b="1" dirty="0">
                <a:latin typeface="Gill Sans Nova Cond" panose="020B0606020104020203" pitchFamily="34" charset="0"/>
              </a:rPr>
              <a:t> IFRC &amp; UN OCHA ”Extreme </a:t>
            </a:r>
            <a:r>
              <a:rPr lang="fi-FI" sz="1050" b="1" dirty="0" err="1">
                <a:latin typeface="Gill Sans Nova Cond" panose="020B0606020104020203" pitchFamily="34" charset="0"/>
              </a:rPr>
              <a:t>heat</a:t>
            </a:r>
            <a:r>
              <a:rPr lang="fi-FI" sz="1050" b="1" dirty="0">
                <a:latin typeface="Gill Sans Nova Cond" panose="020B0606020104020203" pitchFamily="34" charset="0"/>
              </a:rPr>
              <a:t>; </a:t>
            </a:r>
            <a:r>
              <a:rPr lang="fi-FI" sz="1050" b="1" dirty="0" err="1">
                <a:latin typeface="Gill Sans Nova Cond" panose="020B0606020104020203" pitchFamily="34" charset="0"/>
              </a:rPr>
              <a:t>preparing</a:t>
            </a:r>
            <a:r>
              <a:rPr lang="fi-FI" sz="1050" b="1" dirty="0">
                <a:latin typeface="Gill Sans Nova Cond" panose="020B0606020104020203" pitchFamily="34" charset="0"/>
              </a:rPr>
              <a:t> for </a:t>
            </a:r>
            <a:r>
              <a:rPr lang="fi-FI" sz="1050" b="1" dirty="0" err="1">
                <a:latin typeface="Gill Sans Nova Cond" panose="020B0606020104020203" pitchFamily="34" charset="0"/>
              </a:rPr>
              <a:t>the</a:t>
            </a:r>
            <a:r>
              <a:rPr lang="fi-FI" sz="1050" b="1" dirty="0">
                <a:latin typeface="Gill Sans Nova Cond" panose="020B0606020104020203" pitchFamily="34" charset="0"/>
              </a:rPr>
              <a:t> </a:t>
            </a:r>
            <a:r>
              <a:rPr lang="fi-FI" sz="1050" b="1" dirty="0" err="1">
                <a:latin typeface="Gill Sans Nova Cond" panose="020B0606020104020203" pitchFamily="34" charset="0"/>
              </a:rPr>
              <a:t>heatwaves</a:t>
            </a:r>
            <a:r>
              <a:rPr lang="fi-FI" sz="1050" b="1" dirty="0">
                <a:latin typeface="Gill Sans Nova Cond" panose="020B0606020104020203" pitchFamily="34" charset="0"/>
              </a:rPr>
              <a:t> of </a:t>
            </a:r>
            <a:r>
              <a:rPr lang="fi-FI" sz="1050" b="1" dirty="0" err="1">
                <a:latin typeface="Gill Sans Nova Cond" panose="020B0606020104020203" pitchFamily="34" charset="0"/>
              </a:rPr>
              <a:t>the</a:t>
            </a:r>
            <a:r>
              <a:rPr lang="fi-FI" sz="1050" b="1" dirty="0">
                <a:latin typeface="Gill Sans Nova Cond" panose="020B0606020104020203" pitchFamily="34" charset="0"/>
              </a:rPr>
              <a:t> </a:t>
            </a:r>
            <a:r>
              <a:rPr lang="fi-FI" sz="1050" b="1" dirty="0" err="1">
                <a:latin typeface="Gill Sans Nova Cond" panose="020B0606020104020203" pitchFamily="34" charset="0"/>
              </a:rPr>
              <a:t>future</a:t>
            </a:r>
            <a:r>
              <a:rPr lang="fi-FI" sz="1050" b="1" dirty="0">
                <a:latin typeface="Gill Sans Nova Cond" panose="020B0606020104020203" pitchFamily="34" charset="0"/>
              </a:rPr>
              <a:t> – October 2022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F11E960-72AF-EC9E-1021-1419D30B3BC9}"/>
              </a:ext>
            </a:extLst>
          </p:cNvPr>
          <p:cNvSpPr/>
          <p:nvPr/>
        </p:nvSpPr>
        <p:spPr>
          <a:xfrm>
            <a:off x="4475642" y="2109217"/>
            <a:ext cx="506027" cy="505252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FE00D3-6A72-7753-0E3A-344094DB4F37}"/>
              </a:ext>
            </a:extLst>
          </p:cNvPr>
          <p:cNvGrpSpPr/>
          <p:nvPr/>
        </p:nvGrpSpPr>
        <p:grpSpPr>
          <a:xfrm>
            <a:off x="7860586" y="200039"/>
            <a:ext cx="1474900" cy="413448"/>
            <a:chOff x="7367543" y="1154049"/>
            <a:chExt cx="1474900" cy="413448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8488AF58-55BB-FCF6-2518-D7184D3D0A6F}"/>
                </a:ext>
              </a:extLst>
            </p:cNvPr>
            <p:cNvSpPr/>
            <p:nvPr/>
          </p:nvSpPr>
          <p:spPr>
            <a:xfrm>
              <a:off x="7367543" y="1154049"/>
              <a:ext cx="1474900" cy="41344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E37113-F47A-AB6F-62FA-35507AB0B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55" y="1186706"/>
              <a:ext cx="914161" cy="355541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D4E215-2AA5-E216-0120-2133E1D36225}"/>
              </a:ext>
            </a:extLst>
          </p:cNvPr>
          <p:cNvSpPr txBox="1"/>
          <p:nvPr/>
        </p:nvSpPr>
        <p:spPr>
          <a:xfrm>
            <a:off x="-13223" y="423853"/>
            <a:ext cx="7288566" cy="9130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fi-FI" sz="3200" b="1" spc="-1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  	</a:t>
            </a:r>
            <a:r>
              <a:rPr lang="fi-FI" sz="3200" spc="-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ENNUSTE IHMISELLE SOVELTUMATTOMISTA       	ASUINYMPÄRISTÖISTÄ VUONNA </a:t>
            </a:r>
            <a:r>
              <a:rPr lang="fi-FI" sz="3200" spc="-100" dirty="0">
                <a:latin typeface="Franklin Gothic Demi Cond" panose="020B0706030402020204" pitchFamily="34" charset="0"/>
              </a:rPr>
              <a:t>2070</a:t>
            </a:r>
            <a:endParaRPr lang="fi-FI" sz="32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F39F565-4954-F01F-9B7C-AE238CCDC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768" y="3572708"/>
            <a:ext cx="5320463" cy="26372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58D9DA-5350-42C7-AC58-2EC2849E9E49}"/>
              </a:ext>
            </a:extLst>
          </p:cNvPr>
          <p:cNvSpPr txBox="1"/>
          <p:nvPr/>
        </p:nvSpPr>
        <p:spPr>
          <a:xfrm>
            <a:off x="7415965" y="2644170"/>
            <a:ext cx="1841786" cy="1562511"/>
          </a:xfrm>
          <a:prstGeom prst="rect">
            <a:avLst/>
          </a:prstGeom>
          <a:solidFill>
            <a:srgbClr val="E20613"/>
          </a:solidFill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txBody>
          <a:bodyPr wrap="none" tIns="252000" rtlCol="0">
            <a:spAutoFit/>
          </a:bodyPr>
          <a:lstStyle/>
          <a:p>
            <a:pPr>
              <a:lnSpc>
                <a:spcPts val="3000"/>
              </a:lnSpc>
            </a:pPr>
            <a:r>
              <a:rPr lang="fi-FI" sz="3200" spc="-1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KLIMA-</a:t>
            </a:r>
          </a:p>
          <a:p>
            <a:pPr>
              <a:lnSpc>
                <a:spcPts val="3000"/>
              </a:lnSpc>
            </a:pPr>
            <a:r>
              <a:rPr lang="fi-FI" sz="3200" spc="-1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BURGER      </a:t>
            </a:r>
          </a:p>
          <a:p>
            <a:r>
              <a:rPr lang="fi-FI" sz="3200" dirty="0">
                <a:latin typeface="Franklin Gothic Demi Cond" panose="020B0706030402020204" pitchFamily="34" charset="0"/>
              </a:rPr>
              <a:t>1-2-3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DB9A1F-3796-540E-B8EF-79976B1C2E34}"/>
              </a:ext>
            </a:extLst>
          </p:cNvPr>
          <p:cNvGrpSpPr/>
          <p:nvPr/>
        </p:nvGrpSpPr>
        <p:grpSpPr>
          <a:xfrm>
            <a:off x="-5343" y="2510931"/>
            <a:ext cx="1848234" cy="1479008"/>
            <a:chOff x="-5343" y="2510931"/>
            <a:chExt cx="1848234" cy="1479008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A96C093C-3D51-107E-0D19-F6245C30A972}"/>
                </a:ext>
              </a:extLst>
            </p:cNvPr>
            <p:cNvSpPr/>
            <p:nvPr/>
          </p:nvSpPr>
          <p:spPr>
            <a:xfrm>
              <a:off x="-5343" y="2510931"/>
              <a:ext cx="1848234" cy="1479008"/>
            </a:xfrm>
            <a:prstGeom prst="homePlate">
              <a:avLst/>
            </a:prstGeom>
            <a:solidFill>
              <a:srgbClr val="E20613"/>
            </a:solidFill>
            <a:ln>
              <a:noFill/>
            </a:ln>
            <a:effectLst>
              <a:outerShdw blurRad="762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7728D9-B8E6-7D8C-7F91-0FBD332E1043}"/>
                </a:ext>
              </a:extLst>
            </p:cNvPr>
            <p:cNvSpPr txBox="1"/>
            <p:nvPr/>
          </p:nvSpPr>
          <p:spPr>
            <a:xfrm>
              <a:off x="11164" y="2741706"/>
              <a:ext cx="1340239" cy="1017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TASO </a:t>
              </a:r>
              <a:r>
                <a:rPr lang="fi-FI" sz="2000" dirty="0">
                  <a:latin typeface="Franklin Gothic Demi Cond" panose="020B0706030402020204" pitchFamily="34" charset="0"/>
                </a:rPr>
                <a:t>KAKSI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estä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lievennä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sopeudu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FB35B11-B274-0683-942C-8265F918A0F5}"/>
              </a:ext>
            </a:extLst>
          </p:cNvPr>
          <p:cNvGrpSpPr/>
          <p:nvPr/>
        </p:nvGrpSpPr>
        <p:grpSpPr>
          <a:xfrm>
            <a:off x="-1" y="4260931"/>
            <a:ext cx="1851205" cy="1479008"/>
            <a:chOff x="-1" y="4260931"/>
            <a:chExt cx="1851205" cy="1479008"/>
          </a:xfrm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245407CE-0CFE-09B8-C17E-D0E7FE4E963C}"/>
                </a:ext>
              </a:extLst>
            </p:cNvPr>
            <p:cNvSpPr/>
            <p:nvPr/>
          </p:nvSpPr>
          <p:spPr>
            <a:xfrm>
              <a:off x="2286" y="4260931"/>
              <a:ext cx="1848918" cy="1479008"/>
            </a:xfrm>
            <a:prstGeom prst="homePlate">
              <a:avLst/>
            </a:prstGeom>
            <a:solidFill>
              <a:srgbClr val="E20613"/>
            </a:solidFill>
            <a:ln>
              <a:noFill/>
            </a:ln>
            <a:effectLst>
              <a:outerShdw blurRad="762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0ED4BE-F8BC-98F9-BD0F-175F2CECC1CA}"/>
                </a:ext>
              </a:extLst>
            </p:cNvPr>
            <p:cNvSpPr txBox="1"/>
            <p:nvPr/>
          </p:nvSpPr>
          <p:spPr>
            <a:xfrm>
              <a:off x="-1" y="4473555"/>
              <a:ext cx="1435714" cy="1017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TASO </a:t>
              </a:r>
              <a:r>
                <a:rPr lang="fi-FI" sz="2000" dirty="0">
                  <a:latin typeface="Franklin Gothic Demi Cond" panose="020B0706030402020204" pitchFamily="34" charset="0"/>
                </a:rPr>
                <a:t>KOLME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selviä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toteutuvista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riskeistä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C171BA-24F9-B425-25EB-9F1CB2E194BD}"/>
              </a:ext>
            </a:extLst>
          </p:cNvPr>
          <p:cNvGrpSpPr/>
          <p:nvPr/>
        </p:nvGrpSpPr>
        <p:grpSpPr>
          <a:xfrm>
            <a:off x="-1" y="760932"/>
            <a:ext cx="1848234" cy="1479008"/>
            <a:chOff x="-1" y="760932"/>
            <a:chExt cx="1848234" cy="1479008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44BE0151-6A97-05AE-2887-FFAA0653F3C4}"/>
                </a:ext>
              </a:extLst>
            </p:cNvPr>
            <p:cNvSpPr/>
            <p:nvPr/>
          </p:nvSpPr>
          <p:spPr>
            <a:xfrm>
              <a:off x="-1" y="760932"/>
              <a:ext cx="1848234" cy="1479008"/>
            </a:xfrm>
            <a:prstGeom prst="homePlate">
              <a:avLst/>
            </a:prstGeom>
            <a:solidFill>
              <a:srgbClr val="E20613"/>
            </a:solidFill>
            <a:ln>
              <a:noFill/>
            </a:ln>
            <a:effectLst>
              <a:outerShdw blurRad="762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54B901-7B8A-6772-6802-B2E62292F992}"/>
                </a:ext>
              </a:extLst>
            </p:cNvPr>
            <p:cNvSpPr txBox="1"/>
            <p:nvPr/>
          </p:nvSpPr>
          <p:spPr>
            <a:xfrm>
              <a:off x="11164" y="991707"/>
              <a:ext cx="1190198" cy="1017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TASO </a:t>
              </a:r>
              <a:r>
                <a:rPr lang="fi-FI" sz="2000" dirty="0">
                  <a:latin typeface="Franklin Gothic Demi Cond" panose="020B0706030402020204" pitchFamily="34" charset="0"/>
                </a:rPr>
                <a:t>YKSI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väijy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lämpö-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mittaria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9FBE944-512E-7CFD-3034-55CFD0A58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769" y="1815568"/>
            <a:ext cx="5320463" cy="26372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F9A166-525A-FE7A-4889-1535487DDC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11769" y="214178"/>
            <a:ext cx="5320463" cy="24844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F91425-1CAE-325A-4710-AC5904712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767" y="4197499"/>
            <a:ext cx="5148465" cy="22589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8E7BFB-9232-B096-E311-EAD382B767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87773" y="3855062"/>
            <a:ext cx="596259" cy="14906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BDD95F8-BE1D-3BDD-CB91-A71E04D2BEC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908797" y="1946777"/>
            <a:ext cx="561858" cy="1914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42017D-9F74-7B18-A9DF-2C2C998F88B3}"/>
              </a:ext>
            </a:extLst>
          </p:cNvPr>
          <p:cNvSpPr txBox="1"/>
          <p:nvPr/>
        </p:nvSpPr>
        <p:spPr>
          <a:xfrm>
            <a:off x="1410823" y="5897013"/>
            <a:ext cx="1188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solidFill>
                  <a:srgbClr val="E20613"/>
                </a:solidFill>
                <a:latin typeface="Franklin Gothic Demi Cond" panose="020B0706030402020204" pitchFamily="34" charset="0"/>
              </a:rPr>
              <a:t>YLIVUOTO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A8F83-D45A-FB8B-0E34-3AD33B6C0804}"/>
              </a:ext>
            </a:extLst>
          </p:cNvPr>
          <p:cNvSpPr txBox="1"/>
          <p:nvPr/>
        </p:nvSpPr>
        <p:spPr>
          <a:xfrm>
            <a:off x="2605981" y="6210006"/>
            <a:ext cx="3932038" cy="576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>
                <a:latin typeface="Franklin Gothic Demi Cond" panose="020B0706030402020204" pitchFamily="34" charset="0"/>
              </a:rPr>
              <a:t>KRIITTINEN KYNNYS</a:t>
            </a:r>
          </a:p>
          <a:p>
            <a:pPr algn="ctr">
              <a:lnSpc>
                <a:spcPts val="1600"/>
              </a:lnSpc>
            </a:pPr>
            <a:r>
              <a:rPr lang="fi-FI" dirty="0">
                <a:solidFill>
                  <a:srgbClr val="E20613"/>
                </a:solidFill>
                <a:latin typeface="Franklin Gothic Demi Cond" panose="020B0706030402020204" pitchFamily="34" charset="0"/>
              </a:rPr>
              <a:t>RISKI: hallitsematon humanitaarinen hätä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5F9E2-78D7-E33F-8F53-E2243FA17A94}"/>
              </a:ext>
            </a:extLst>
          </p:cNvPr>
          <p:cNvSpPr txBox="1"/>
          <p:nvPr/>
        </p:nvSpPr>
        <p:spPr>
          <a:xfrm>
            <a:off x="7232231" y="6498162"/>
            <a:ext cx="18376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800" dirty="0">
                <a:latin typeface="Franklin Gothic Demi Cond" panose="020B0706030402020204" pitchFamily="34" charset="0"/>
              </a:rPr>
              <a:t>Grafiikka: </a:t>
            </a:r>
            <a:r>
              <a:rPr lang="fi-FI" sz="800" dirty="0" err="1">
                <a:latin typeface="Franklin Gothic Demi Cond" panose="020B0706030402020204" pitchFamily="34" charset="0"/>
              </a:rPr>
              <a:t>JuJu</a:t>
            </a:r>
            <a:r>
              <a:rPr lang="fi-FI" sz="800" dirty="0">
                <a:latin typeface="Franklin Gothic Demi Cond" panose="020B0706030402020204" pitchFamily="34" charset="0"/>
              </a:rPr>
              <a:t> Design Jussi Latvala</a:t>
            </a:r>
            <a:endParaRPr lang="fi-FI" sz="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167234-08DE-441F-91BD-7D3C991670B2}"/>
              </a:ext>
            </a:extLst>
          </p:cNvPr>
          <p:cNvGrpSpPr/>
          <p:nvPr/>
        </p:nvGrpSpPr>
        <p:grpSpPr>
          <a:xfrm>
            <a:off x="7860586" y="200039"/>
            <a:ext cx="1474900" cy="413448"/>
            <a:chOff x="7367543" y="1154049"/>
            <a:chExt cx="1474900" cy="41344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B9EDD808-98F1-3DF3-D645-F3B4F0EB7852}"/>
                </a:ext>
              </a:extLst>
            </p:cNvPr>
            <p:cNvSpPr/>
            <p:nvPr/>
          </p:nvSpPr>
          <p:spPr>
            <a:xfrm>
              <a:off x="7367543" y="1154049"/>
              <a:ext cx="1474900" cy="41344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B7E0E7-61C5-2081-8393-AEE71A482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55" y="1186706"/>
              <a:ext cx="914161" cy="355541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C1B6DD3-CFC9-E353-E452-BDF8156DBC79}"/>
              </a:ext>
            </a:extLst>
          </p:cNvPr>
          <p:cNvSpPr txBox="1"/>
          <p:nvPr/>
        </p:nvSpPr>
        <p:spPr>
          <a:xfrm>
            <a:off x="95596" y="129764"/>
            <a:ext cx="14720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fi-FI" sz="900" dirty="0">
                <a:latin typeface="Franklin Gothic Demi Cond" panose="020B0706030402020204" pitchFamily="34" charset="0"/>
              </a:rPr>
              <a:t>© </a:t>
            </a:r>
            <a:r>
              <a:rPr lang="fi-FI" sz="900" dirty="0" err="1">
                <a:latin typeface="Franklin Gothic Demi Cond" panose="020B0706030402020204" pitchFamily="34" charset="0"/>
              </a:rPr>
              <a:t>Klimaburger</a:t>
            </a:r>
            <a:r>
              <a:rPr lang="fi-FI" sz="900" dirty="0">
                <a:latin typeface="Franklin Gothic Demi Cond" panose="020B0706030402020204" pitchFamily="34" charset="0"/>
              </a:rPr>
              <a:t>-konsepti: </a:t>
            </a:r>
          </a:p>
          <a:p>
            <a:pPr>
              <a:lnSpc>
                <a:spcPts val="900"/>
              </a:lnSpc>
            </a:pPr>
            <a:r>
              <a:rPr lang="fi-FI" sz="900" dirty="0">
                <a:latin typeface="Franklin Gothic Demi Cond" panose="020B0706030402020204" pitchFamily="34" charset="0"/>
              </a:rPr>
              <a:t>Pekka Reinikainen</a:t>
            </a:r>
          </a:p>
          <a:p>
            <a:pPr>
              <a:lnSpc>
                <a:spcPts val="900"/>
              </a:lnSpc>
            </a:pPr>
            <a:r>
              <a:rPr lang="fi-FI" sz="900" dirty="0">
                <a:latin typeface="Franklin Gothic Demi Cond" panose="020B0706030402020204" pitchFamily="34" charset="0"/>
              </a:rPr>
              <a:t>EU Climate Pact Ambassador</a:t>
            </a:r>
          </a:p>
        </p:txBody>
      </p:sp>
    </p:spTree>
    <p:extLst>
      <p:ext uri="{BB962C8B-B14F-4D97-AF65-F5344CB8AC3E}">
        <p14:creationId xmlns:p14="http://schemas.microsoft.com/office/powerpoint/2010/main" val="367512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F39F565-4954-F01F-9B7C-AE238CCDC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768" y="3572708"/>
            <a:ext cx="5320463" cy="26372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58D9DA-5350-42C7-AC58-2EC2849E9E49}"/>
              </a:ext>
            </a:extLst>
          </p:cNvPr>
          <p:cNvSpPr txBox="1"/>
          <p:nvPr/>
        </p:nvSpPr>
        <p:spPr>
          <a:xfrm>
            <a:off x="7415965" y="2644170"/>
            <a:ext cx="1841786" cy="1562511"/>
          </a:xfrm>
          <a:prstGeom prst="rect">
            <a:avLst/>
          </a:prstGeom>
          <a:solidFill>
            <a:srgbClr val="E20613"/>
          </a:solidFill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txBody>
          <a:bodyPr wrap="none" tIns="252000" rtlCol="0">
            <a:spAutoFit/>
          </a:bodyPr>
          <a:lstStyle/>
          <a:p>
            <a:pPr>
              <a:lnSpc>
                <a:spcPts val="3000"/>
              </a:lnSpc>
            </a:pPr>
            <a:r>
              <a:rPr lang="fi-FI" sz="3200" spc="-1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KLIMA-</a:t>
            </a:r>
          </a:p>
          <a:p>
            <a:pPr>
              <a:lnSpc>
                <a:spcPts val="3000"/>
              </a:lnSpc>
            </a:pPr>
            <a:r>
              <a:rPr lang="fi-FI" sz="3200" spc="-1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BURGER      </a:t>
            </a:r>
          </a:p>
          <a:p>
            <a:r>
              <a:rPr lang="fi-FI" sz="3200" dirty="0">
                <a:latin typeface="Franklin Gothic Demi Cond" panose="020B0706030402020204" pitchFamily="34" charset="0"/>
              </a:rPr>
              <a:t>1-2-3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DB9A1F-3796-540E-B8EF-79976B1C2E34}"/>
              </a:ext>
            </a:extLst>
          </p:cNvPr>
          <p:cNvGrpSpPr/>
          <p:nvPr/>
        </p:nvGrpSpPr>
        <p:grpSpPr>
          <a:xfrm>
            <a:off x="-5343" y="2510931"/>
            <a:ext cx="1848234" cy="1479008"/>
            <a:chOff x="-5343" y="2510931"/>
            <a:chExt cx="1848234" cy="1479008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A96C093C-3D51-107E-0D19-F6245C30A972}"/>
                </a:ext>
              </a:extLst>
            </p:cNvPr>
            <p:cNvSpPr/>
            <p:nvPr/>
          </p:nvSpPr>
          <p:spPr>
            <a:xfrm>
              <a:off x="-5343" y="2510931"/>
              <a:ext cx="1848234" cy="1479008"/>
            </a:xfrm>
            <a:prstGeom prst="homePlate">
              <a:avLst/>
            </a:prstGeom>
            <a:solidFill>
              <a:srgbClr val="E20613"/>
            </a:solidFill>
            <a:ln>
              <a:noFill/>
            </a:ln>
            <a:effectLst>
              <a:outerShdw blurRad="762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7728D9-B8E6-7D8C-7F91-0FBD332E1043}"/>
                </a:ext>
              </a:extLst>
            </p:cNvPr>
            <p:cNvSpPr txBox="1"/>
            <p:nvPr/>
          </p:nvSpPr>
          <p:spPr>
            <a:xfrm>
              <a:off x="11164" y="2741706"/>
              <a:ext cx="1340239" cy="1017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TASO </a:t>
              </a:r>
              <a:r>
                <a:rPr lang="fi-FI" sz="2000" dirty="0">
                  <a:latin typeface="Franklin Gothic Demi Cond" panose="020B0706030402020204" pitchFamily="34" charset="0"/>
                </a:rPr>
                <a:t>KAKSI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estä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lievennä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sopeudu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FB35B11-B274-0683-942C-8265F918A0F5}"/>
              </a:ext>
            </a:extLst>
          </p:cNvPr>
          <p:cNvGrpSpPr/>
          <p:nvPr/>
        </p:nvGrpSpPr>
        <p:grpSpPr>
          <a:xfrm>
            <a:off x="-1" y="4260931"/>
            <a:ext cx="1851205" cy="1479008"/>
            <a:chOff x="-1" y="4260931"/>
            <a:chExt cx="1851205" cy="1479008"/>
          </a:xfrm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245407CE-0CFE-09B8-C17E-D0E7FE4E963C}"/>
                </a:ext>
              </a:extLst>
            </p:cNvPr>
            <p:cNvSpPr/>
            <p:nvPr/>
          </p:nvSpPr>
          <p:spPr>
            <a:xfrm>
              <a:off x="2286" y="4260931"/>
              <a:ext cx="1848918" cy="1479008"/>
            </a:xfrm>
            <a:prstGeom prst="homePlate">
              <a:avLst/>
            </a:prstGeom>
            <a:solidFill>
              <a:srgbClr val="E20613"/>
            </a:solidFill>
            <a:ln>
              <a:noFill/>
            </a:ln>
            <a:effectLst>
              <a:outerShdw blurRad="762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0ED4BE-F8BC-98F9-BD0F-175F2CECC1CA}"/>
                </a:ext>
              </a:extLst>
            </p:cNvPr>
            <p:cNvSpPr txBox="1"/>
            <p:nvPr/>
          </p:nvSpPr>
          <p:spPr>
            <a:xfrm>
              <a:off x="-1" y="4475080"/>
              <a:ext cx="1435714" cy="1017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TASO </a:t>
              </a:r>
              <a:r>
                <a:rPr lang="fi-FI" sz="2000" dirty="0">
                  <a:latin typeface="Franklin Gothic Demi Cond" panose="020B0706030402020204" pitchFamily="34" charset="0"/>
                </a:rPr>
                <a:t>KOLME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selviä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toteutuvista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riskeistä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C171BA-24F9-B425-25EB-9F1CB2E194BD}"/>
              </a:ext>
            </a:extLst>
          </p:cNvPr>
          <p:cNvGrpSpPr/>
          <p:nvPr/>
        </p:nvGrpSpPr>
        <p:grpSpPr>
          <a:xfrm>
            <a:off x="-1" y="760932"/>
            <a:ext cx="1848234" cy="1479008"/>
            <a:chOff x="-1" y="760932"/>
            <a:chExt cx="1848234" cy="1479008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id="{44BE0151-6A97-05AE-2887-FFAA0653F3C4}"/>
                </a:ext>
              </a:extLst>
            </p:cNvPr>
            <p:cNvSpPr/>
            <p:nvPr/>
          </p:nvSpPr>
          <p:spPr>
            <a:xfrm>
              <a:off x="-1" y="760932"/>
              <a:ext cx="1848234" cy="1479008"/>
            </a:xfrm>
            <a:prstGeom prst="homePlate">
              <a:avLst/>
            </a:prstGeom>
            <a:solidFill>
              <a:srgbClr val="E20613"/>
            </a:solidFill>
            <a:ln>
              <a:noFill/>
            </a:ln>
            <a:effectLst>
              <a:outerShdw blurRad="762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54B901-7B8A-6772-6802-B2E62292F992}"/>
                </a:ext>
              </a:extLst>
            </p:cNvPr>
            <p:cNvSpPr txBox="1"/>
            <p:nvPr/>
          </p:nvSpPr>
          <p:spPr>
            <a:xfrm>
              <a:off x="11164" y="991707"/>
              <a:ext cx="1190198" cy="1017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TASO </a:t>
              </a:r>
              <a:r>
                <a:rPr lang="fi-FI" sz="2000" dirty="0">
                  <a:latin typeface="Franklin Gothic Demi Cond" panose="020B0706030402020204" pitchFamily="34" charset="0"/>
                </a:rPr>
                <a:t>YKSI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väijy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lämpö-</a:t>
              </a:r>
            </a:p>
            <a:p>
              <a:pPr>
                <a:lnSpc>
                  <a:spcPts val="1600"/>
                </a:lnSpc>
              </a:pPr>
              <a:r>
                <a:rPr lang="fi-FI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mittaria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9FBE944-512E-7CFD-3034-55CFD0A58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769" y="1815568"/>
            <a:ext cx="5320463" cy="26372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F9A166-525A-FE7A-4889-1535487DDC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11769" y="214178"/>
            <a:ext cx="5320463" cy="24844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F91425-1CAE-325A-4710-AC5904712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767" y="4197499"/>
            <a:ext cx="5148465" cy="22589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8E7BFB-9232-B096-E311-EAD382B767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87773" y="3855062"/>
            <a:ext cx="596259" cy="14906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BDD95F8-BE1D-3BDD-CB91-A71E04D2BEC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908797" y="1946777"/>
            <a:ext cx="561858" cy="1914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42017D-9F74-7B18-A9DF-2C2C998F88B3}"/>
              </a:ext>
            </a:extLst>
          </p:cNvPr>
          <p:cNvSpPr txBox="1"/>
          <p:nvPr/>
        </p:nvSpPr>
        <p:spPr>
          <a:xfrm>
            <a:off x="1410823" y="5897013"/>
            <a:ext cx="1188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solidFill>
                  <a:srgbClr val="E20613"/>
                </a:solidFill>
                <a:latin typeface="Franklin Gothic Demi Cond" panose="020B0706030402020204" pitchFamily="34" charset="0"/>
              </a:rPr>
              <a:t>YLIVUOTO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A8F83-D45A-FB8B-0E34-3AD33B6C0804}"/>
              </a:ext>
            </a:extLst>
          </p:cNvPr>
          <p:cNvSpPr txBox="1"/>
          <p:nvPr/>
        </p:nvSpPr>
        <p:spPr>
          <a:xfrm>
            <a:off x="2605981" y="6210006"/>
            <a:ext cx="3932038" cy="576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>
                <a:latin typeface="Franklin Gothic Demi Cond" panose="020B0706030402020204" pitchFamily="34" charset="0"/>
              </a:rPr>
              <a:t>KRIITTINEN KYNNYS</a:t>
            </a:r>
          </a:p>
          <a:p>
            <a:pPr algn="ctr">
              <a:lnSpc>
                <a:spcPts val="1600"/>
              </a:lnSpc>
            </a:pPr>
            <a:r>
              <a:rPr lang="fi-FI" dirty="0">
                <a:solidFill>
                  <a:srgbClr val="E20613"/>
                </a:solidFill>
                <a:latin typeface="Franklin Gothic Demi Cond" panose="020B0706030402020204" pitchFamily="34" charset="0"/>
              </a:rPr>
              <a:t>RISKI: hallitsematon humanitaarinen hätä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5F9E2-78D7-E33F-8F53-E2243FA17A94}"/>
              </a:ext>
            </a:extLst>
          </p:cNvPr>
          <p:cNvSpPr txBox="1"/>
          <p:nvPr/>
        </p:nvSpPr>
        <p:spPr>
          <a:xfrm>
            <a:off x="7232231" y="6498162"/>
            <a:ext cx="18376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800" dirty="0">
                <a:latin typeface="Franklin Gothic Demi Cond" panose="020B0706030402020204" pitchFamily="34" charset="0"/>
              </a:rPr>
              <a:t>Grafiikka: </a:t>
            </a:r>
            <a:r>
              <a:rPr lang="fi-FI" sz="800" dirty="0" err="1">
                <a:latin typeface="Franklin Gothic Demi Cond" panose="020B0706030402020204" pitchFamily="34" charset="0"/>
              </a:rPr>
              <a:t>JuJu</a:t>
            </a:r>
            <a:r>
              <a:rPr lang="fi-FI" sz="800" dirty="0">
                <a:latin typeface="Franklin Gothic Demi Cond" panose="020B0706030402020204" pitchFamily="34" charset="0"/>
              </a:rPr>
              <a:t> Design Jussi Latvala</a:t>
            </a:r>
            <a:endParaRPr lang="fi-FI" sz="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167234-08DE-441F-91BD-7D3C991670B2}"/>
              </a:ext>
            </a:extLst>
          </p:cNvPr>
          <p:cNvGrpSpPr/>
          <p:nvPr/>
        </p:nvGrpSpPr>
        <p:grpSpPr>
          <a:xfrm>
            <a:off x="7860586" y="200039"/>
            <a:ext cx="1474900" cy="413448"/>
            <a:chOff x="7367543" y="1154049"/>
            <a:chExt cx="1474900" cy="41344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B9EDD808-98F1-3DF3-D645-F3B4F0EB7852}"/>
                </a:ext>
              </a:extLst>
            </p:cNvPr>
            <p:cNvSpPr/>
            <p:nvPr/>
          </p:nvSpPr>
          <p:spPr>
            <a:xfrm>
              <a:off x="7367543" y="1154049"/>
              <a:ext cx="1474900" cy="41344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B7E0E7-61C5-2081-8393-AEE71A482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55" y="1186706"/>
              <a:ext cx="914161" cy="355541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C1B6DD3-CFC9-E353-E452-BDF8156DBC79}"/>
              </a:ext>
            </a:extLst>
          </p:cNvPr>
          <p:cNvSpPr txBox="1"/>
          <p:nvPr/>
        </p:nvSpPr>
        <p:spPr>
          <a:xfrm>
            <a:off x="95596" y="129764"/>
            <a:ext cx="14720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fi-FI" sz="900" dirty="0">
                <a:latin typeface="Franklin Gothic Demi Cond" panose="020B0706030402020204" pitchFamily="34" charset="0"/>
              </a:rPr>
              <a:t>© </a:t>
            </a:r>
            <a:r>
              <a:rPr lang="fi-FI" sz="900" dirty="0" err="1">
                <a:latin typeface="Franklin Gothic Demi Cond" panose="020B0706030402020204" pitchFamily="34" charset="0"/>
              </a:rPr>
              <a:t>Klimaburger</a:t>
            </a:r>
            <a:r>
              <a:rPr lang="fi-FI" sz="900" dirty="0">
                <a:latin typeface="Franklin Gothic Demi Cond" panose="020B0706030402020204" pitchFamily="34" charset="0"/>
              </a:rPr>
              <a:t>-konsepti: </a:t>
            </a:r>
          </a:p>
          <a:p>
            <a:pPr>
              <a:lnSpc>
                <a:spcPts val="900"/>
              </a:lnSpc>
            </a:pPr>
            <a:r>
              <a:rPr lang="fi-FI" sz="900" dirty="0">
                <a:latin typeface="Franklin Gothic Demi Cond" panose="020B0706030402020204" pitchFamily="34" charset="0"/>
              </a:rPr>
              <a:t>Pekka Reinikainen</a:t>
            </a:r>
          </a:p>
          <a:p>
            <a:pPr>
              <a:lnSpc>
                <a:spcPts val="900"/>
              </a:lnSpc>
            </a:pPr>
            <a:r>
              <a:rPr lang="fi-FI" sz="900" dirty="0">
                <a:latin typeface="Franklin Gothic Demi Cond" panose="020B0706030402020204" pitchFamily="34" charset="0"/>
              </a:rPr>
              <a:t>EU Climate Pact Ambassador</a:t>
            </a:r>
          </a:p>
        </p:txBody>
      </p:sp>
    </p:spTree>
    <p:extLst>
      <p:ext uri="{BB962C8B-B14F-4D97-AF65-F5344CB8AC3E}">
        <p14:creationId xmlns:p14="http://schemas.microsoft.com/office/powerpoint/2010/main" val="117842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rcury Thermometer Oval Shape">
            <a:extLst>
              <a:ext uri="{FF2B5EF4-FFF2-40B4-BE49-F238E27FC236}">
                <a16:creationId xmlns:a16="http://schemas.microsoft.com/office/drawing/2014/main" id="{EC068575-B905-7BD0-7A41-6F202E457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76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0ABDCF0-A672-0F70-D365-DD85965BD790}"/>
              </a:ext>
            </a:extLst>
          </p:cNvPr>
          <p:cNvCxnSpPr>
            <a:cxnSpLocks/>
          </p:cNvCxnSpPr>
          <p:nvPr/>
        </p:nvCxnSpPr>
        <p:spPr>
          <a:xfrm>
            <a:off x="1376038" y="3775229"/>
            <a:ext cx="94991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A216528-63CA-2DB2-2CB1-D7D771862F9B}"/>
              </a:ext>
            </a:extLst>
          </p:cNvPr>
          <p:cNvSpPr txBox="1"/>
          <p:nvPr/>
        </p:nvSpPr>
        <p:spPr>
          <a:xfrm>
            <a:off x="628088" y="3429000"/>
            <a:ext cx="1143007" cy="751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fi-FI" sz="1800" spc="-50" dirty="0">
                <a:latin typeface="Franklin Gothic Demi Cond" panose="020B0706030402020204" pitchFamily="34" charset="0"/>
              </a:rPr>
              <a:t>NORMAALI</a:t>
            </a:r>
          </a:p>
          <a:p>
            <a:pPr>
              <a:lnSpc>
                <a:spcPts val="1700"/>
              </a:lnSpc>
            </a:pPr>
            <a:r>
              <a:rPr lang="fi-FI" spc="-50" dirty="0">
                <a:latin typeface="Franklin Gothic Demi Cond" panose="020B0706030402020204" pitchFamily="34" charset="0"/>
              </a:rPr>
              <a:t>LÄMPÖ</a:t>
            </a:r>
            <a:endParaRPr lang="fi-FI" sz="1800" spc="-50" dirty="0">
              <a:latin typeface="Franklin Gothic Demi Cond" panose="020B0706030402020204" pitchFamily="34" charset="0"/>
            </a:endParaRPr>
          </a:p>
          <a:p>
            <a:pPr>
              <a:lnSpc>
                <a:spcPts val="1700"/>
              </a:lnSpc>
            </a:pPr>
            <a:r>
              <a:rPr lang="fi-FI" sz="1800" spc="-50" dirty="0">
                <a:latin typeface="Franklin Gothic Demi Cond" panose="020B0706030402020204" pitchFamily="34" charset="0"/>
              </a:rPr>
              <a:t>36,2°C </a:t>
            </a:r>
            <a:endParaRPr lang="fi-FI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E5739C-CDA2-51D6-6A83-24AF2AA45881}"/>
              </a:ext>
            </a:extLst>
          </p:cNvPr>
          <p:cNvCxnSpPr>
            <a:cxnSpLocks/>
          </p:cNvCxnSpPr>
          <p:nvPr/>
        </p:nvCxnSpPr>
        <p:spPr>
          <a:xfrm flipH="1">
            <a:off x="2837518" y="3332824"/>
            <a:ext cx="94991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BEBF5D4-F975-BED3-96CE-6CFC32A970A8}"/>
              </a:ext>
            </a:extLst>
          </p:cNvPr>
          <p:cNvSpPr txBox="1"/>
          <p:nvPr/>
        </p:nvSpPr>
        <p:spPr>
          <a:xfrm>
            <a:off x="3232571" y="2746664"/>
            <a:ext cx="1143007" cy="1187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ts val="1700"/>
              </a:lnSpc>
            </a:pPr>
            <a:r>
              <a:rPr lang="fi-FI" sz="1800" spc="-50" dirty="0">
                <a:latin typeface="Franklin Gothic Demi Cond" panose="020B0706030402020204" pitchFamily="34" charset="0"/>
              </a:rPr>
              <a:t>LÄMPÖ</a:t>
            </a:r>
          </a:p>
          <a:p>
            <a:pPr algn="r">
              <a:lnSpc>
                <a:spcPts val="1700"/>
              </a:lnSpc>
            </a:pPr>
            <a:r>
              <a:rPr lang="fi-FI" spc="-50" dirty="0">
                <a:latin typeface="Franklin Gothic Demi Cond" panose="020B0706030402020204" pitchFamily="34" charset="0"/>
              </a:rPr>
              <a:t>LISÄÄNTYY</a:t>
            </a:r>
          </a:p>
          <a:p>
            <a:pPr algn="r">
              <a:lnSpc>
                <a:spcPts val="1700"/>
              </a:lnSpc>
            </a:pPr>
            <a:r>
              <a:rPr lang="fi-FI" sz="1800" spc="-50" dirty="0">
                <a:latin typeface="Franklin Gothic Demi Cond" panose="020B0706030402020204" pitchFamily="34" charset="0"/>
              </a:rPr>
              <a:t>+</a:t>
            </a:r>
            <a:r>
              <a:rPr lang="fi-FI" spc="-50" dirty="0">
                <a:latin typeface="Franklin Gothic Demi Cond" panose="020B0706030402020204" pitchFamily="34" charset="0"/>
              </a:rPr>
              <a:t> 1,5 ASTEELLA</a:t>
            </a:r>
            <a:endParaRPr lang="fi-FI" sz="1800" spc="-50" dirty="0">
              <a:latin typeface="Franklin Gothic Demi Cond" panose="020B0706030402020204" pitchFamily="34" charset="0"/>
            </a:endParaRPr>
          </a:p>
          <a:p>
            <a:pPr algn="r">
              <a:lnSpc>
                <a:spcPts val="1700"/>
              </a:lnSpc>
            </a:pPr>
            <a:r>
              <a:rPr lang="fi-FI" sz="1800" spc="-50" dirty="0">
                <a:latin typeface="Franklin Gothic Demi Cond" panose="020B0706030402020204" pitchFamily="34" charset="0"/>
              </a:rPr>
              <a:t>= </a:t>
            </a:r>
            <a:r>
              <a:rPr lang="fi-FI" sz="1800" spc="-5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37,7°C </a:t>
            </a:r>
            <a:endParaRPr lang="fi-FI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D6C2C4-ED43-6A55-C2BC-88B63B1C777E}"/>
              </a:ext>
            </a:extLst>
          </p:cNvPr>
          <p:cNvCxnSpPr>
            <a:cxnSpLocks/>
          </p:cNvCxnSpPr>
          <p:nvPr/>
        </p:nvCxnSpPr>
        <p:spPr>
          <a:xfrm>
            <a:off x="1509204" y="2371112"/>
            <a:ext cx="816745" cy="6125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5CBD80-D4CD-DA72-ECD7-E5D1DFB67C7C}"/>
              </a:ext>
            </a:extLst>
          </p:cNvPr>
          <p:cNvSpPr txBox="1"/>
          <p:nvPr/>
        </p:nvSpPr>
        <p:spPr>
          <a:xfrm>
            <a:off x="724075" y="1858460"/>
            <a:ext cx="1143007" cy="1187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fi-FI" sz="1800" spc="-50" dirty="0">
                <a:latin typeface="Franklin Gothic Demi Cond" panose="020B0706030402020204" pitchFamily="34" charset="0"/>
              </a:rPr>
              <a:t>LÄMPÖ</a:t>
            </a:r>
          </a:p>
          <a:p>
            <a:pPr>
              <a:lnSpc>
                <a:spcPts val="1700"/>
              </a:lnSpc>
            </a:pPr>
            <a:r>
              <a:rPr lang="fi-FI" spc="-50" dirty="0">
                <a:latin typeface="Franklin Gothic Demi Cond" panose="020B0706030402020204" pitchFamily="34" charset="0"/>
              </a:rPr>
              <a:t>LISÄÄNTYY</a:t>
            </a:r>
          </a:p>
          <a:p>
            <a:pPr>
              <a:lnSpc>
                <a:spcPts val="1700"/>
              </a:lnSpc>
            </a:pPr>
            <a:r>
              <a:rPr lang="fi-FI" spc="-50" dirty="0">
                <a:latin typeface="Franklin Gothic Demi Cond" panose="020B0706030402020204" pitchFamily="34" charset="0"/>
              </a:rPr>
              <a:t>+ 2,5</a:t>
            </a:r>
          </a:p>
          <a:p>
            <a:pPr>
              <a:lnSpc>
                <a:spcPts val="1700"/>
              </a:lnSpc>
            </a:pPr>
            <a:r>
              <a:rPr lang="fi-FI" sz="1800" spc="-50" dirty="0">
                <a:latin typeface="Franklin Gothic Demi Cond" panose="020B0706030402020204" pitchFamily="34" charset="0"/>
              </a:rPr>
              <a:t>ASTEELLA</a:t>
            </a:r>
          </a:p>
          <a:p>
            <a:pPr>
              <a:lnSpc>
                <a:spcPts val="1700"/>
              </a:lnSpc>
            </a:pPr>
            <a:r>
              <a:rPr lang="fi-FI" sz="1800" spc="-50" dirty="0">
                <a:latin typeface="Franklin Gothic Demi Cond" panose="020B0706030402020204" pitchFamily="34" charset="0"/>
              </a:rPr>
              <a:t>= </a:t>
            </a:r>
            <a:r>
              <a:rPr lang="fi-FI" sz="1800" spc="-5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38,7°C </a:t>
            </a:r>
            <a:endParaRPr lang="fi-FI" dirty="0">
              <a:solidFill>
                <a:srgbClr val="C0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63E016-6D28-81FF-0A71-D78A2D525D94}"/>
              </a:ext>
            </a:extLst>
          </p:cNvPr>
          <p:cNvGrpSpPr/>
          <p:nvPr/>
        </p:nvGrpSpPr>
        <p:grpSpPr>
          <a:xfrm>
            <a:off x="7860586" y="200039"/>
            <a:ext cx="1474900" cy="413448"/>
            <a:chOff x="7367543" y="1154049"/>
            <a:chExt cx="1474900" cy="413448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7D3364F2-8E62-20D5-C43D-08B3F76FCC7E}"/>
                </a:ext>
              </a:extLst>
            </p:cNvPr>
            <p:cNvSpPr/>
            <p:nvPr/>
          </p:nvSpPr>
          <p:spPr>
            <a:xfrm>
              <a:off x="7367543" y="1154049"/>
              <a:ext cx="1474900" cy="41344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DB38CE1-C2A8-3048-3C5E-A4150BD94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55" y="1186706"/>
              <a:ext cx="914161" cy="355541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FDBDEBB-FB49-6BB2-9F8A-4304323EDE85}"/>
              </a:ext>
            </a:extLst>
          </p:cNvPr>
          <p:cNvSpPr/>
          <p:nvPr/>
        </p:nvSpPr>
        <p:spPr>
          <a:xfrm>
            <a:off x="4738390" y="1521814"/>
            <a:ext cx="4449949" cy="460377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82BF9-B11B-DB10-B000-C94A93344335}"/>
              </a:ext>
            </a:extLst>
          </p:cNvPr>
          <p:cNvSpPr txBox="1"/>
          <p:nvPr/>
        </p:nvSpPr>
        <p:spPr>
          <a:xfrm>
            <a:off x="4965129" y="1802747"/>
            <a:ext cx="3560689" cy="368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fi-FI" sz="2400" spc="-100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rPr>
              <a:t>HOMO SAPIENS V. MAAPALLO</a:t>
            </a:r>
          </a:p>
          <a:p>
            <a:pPr algn="ctr">
              <a:lnSpc>
                <a:spcPts val="2400"/>
              </a:lnSpc>
            </a:pPr>
            <a:endParaRPr lang="fi-FI" sz="2800" spc="-100" dirty="0">
              <a:latin typeface="Franklin Gothic Demi Cond" panose="020B07060304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fi-FI" sz="3600" spc="-100" dirty="0">
                <a:latin typeface="Franklin Gothic Demi Cond" panose="020B0706030402020204" pitchFamily="34" charset="0"/>
              </a:rPr>
              <a:t>PÄÄTTYMÄTÖN MATALA TULEHDUS</a:t>
            </a:r>
          </a:p>
          <a:p>
            <a:pPr algn="ctr">
              <a:lnSpc>
                <a:spcPts val="3200"/>
              </a:lnSpc>
            </a:pPr>
            <a:r>
              <a:rPr lang="fi-FI" sz="3600" spc="-100" dirty="0">
                <a:latin typeface="Franklin Gothic Demi Cond" panose="020B0706030402020204" pitchFamily="34" charset="0"/>
              </a:rPr>
              <a:t>SEURAUKSINEEN</a:t>
            </a:r>
          </a:p>
          <a:p>
            <a:pPr algn="ctr">
              <a:lnSpc>
                <a:spcPts val="3200"/>
              </a:lnSpc>
            </a:pPr>
            <a:r>
              <a:rPr lang="fi-FI" sz="3600" spc="-100" dirty="0">
                <a:solidFill>
                  <a:srgbClr val="FFC000"/>
                </a:solidFill>
                <a:latin typeface="Franklin Gothic Demi Cond" panose="020B0706030402020204" pitchFamily="34" charset="0"/>
              </a:rPr>
              <a:t>VAI</a:t>
            </a:r>
            <a:endParaRPr lang="fi-FI" sz="2800" spc="-100" dirty="0">
              <a:solidFill>
                <a:srgbClr val="FFC000"/>
              </a:solidFill>
              <a:latin typeface="Franklin Gothic Demi Cond" panose="020B07060304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fi-FI" sz="3600" spc="-1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LOPUTON</a:t>
            </a:r>
          </a:p>
          <a:p>
            <a:pPr algn="ctr">
              <a:lnSpc>
                <a:spcPts val="3200"/>
              </a:lnSpc>
            </a:pPr>
            <a:r>
              <a:rPr lang="fi-FI" sz="3600" spc="-1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HORKKA</a:t>
            </a:r>
          </a:p>
          <a:p>
            <a:pPr algn="ctr">
              <a:lnSpc>
                <a:spcPts val="3200"/>
              </a:lnSpc>
            </a:pPr>
            <a:r>
              <a:rPr lang="fi-FI" sz="3600" spc="-100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rPr>
              <a:t>39</a:t>
            </a:r>
            <a:r>
              <a:rPr lang="fi-FI" sz="3600" spc="-600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rPr>
              <a:t>° </a:t>
            </a:r>
            <a:r>
              <a:rPr lang="fi-FI" sz="3600" spc="-400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rPr>
              <a:t>C   </a:t>
            </a:r>
            <a:r>
              <a:rPr lang="fi-FI" sz="3600" spc="-1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VAIHEILLA?</a:t>
            </a:r>
          </a:p>
        </p:txBody>
      </p:sp>
    </p:spTree>
    <p:extLst>
      <p:ext uri="{BB962C8B-B14F-4D97-AF65-F5344CB8AC3E}">
        <p14:creationId xmlns:p14="http://schemas.microsoft.com/office/powerpoint/2010/main" val="237649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the temperature of the earth&#10;&#10;Description automatically generated">
            <a:extLst>
              <a:ext uri="{FF2B5EF4-FFF2-40B4-BE49-F238E27FC236}">
                <a16:creationId xmlns:a16="http://schemas.microsoft.com/office/drawing/2014/main" id="{AAC1A36A-1D08-0712-63F8-722E3E476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6" y="1273746"/>
            <a:ext cx="7037852" cy="53561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A646041-61EB-EA2A-DB73-F24728D4F353}"/>
              </a:ext>
            </a:extLst>
          </p:cNvPr>
          <p:cNvGrpSpPr/>
          <p:nvPr/>
        </p:nvGrpSpPr>
        <p:grpSpPr>
          <a:xfrm>
            <a:off x="7860586" y="200039"/>
            <a:ext cx="1474900" cy="413448"/>
            <a:chOff x="7367543" y="1154049"/>
            <a:chExt cx="1474900" cy="413448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910A905F-C7E0-0FDE-7262-24F54CE9AC9E}"/>
                </a:ext>
              </a:extLst>
            </p:cNvPr>
            <p:cNvSpPr/>
            <p:nvPr/>
          </p:nvSpPr>
          <p:spPr>
            <a:xfrm>
              <a:off x="7367543" y="1154049"/>
              <a:ext cx="1474900" cy="41344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ranklin Gothic Demi Cond" panose="020B07060304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2F3A990-BBBF-ABA0-69AB-C9499BB19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55" y="1186706"/>
              <a:ext cx="914161" cy="355541"/>
            </a:xfrm>
            <a:prstGeom prst="rect">
              <a:avLst/>
            </a:prstGeom>
          </p:spPr>
        </p:pic>
      </p:grp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00BCBEAA-F675-53C3-5432-780B196D4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46" y="5413938"/>
            <a:ext cx="1510089" cy="5269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345984-CDEC-EE65-DF5C-134E075C97A5}"/>
              </a:ext>
            </a:extLst>
          </p:cNvPr>
          <p:cNvSpPr/>
          <p:nvPr/>
        </p:nvSpPr>
        <p:spPr>
          <a:xfrm>
            <a:off x="-13223" y="288517"/>
            <a:ext cx="7594753" cy="11150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340871-ED97-0E18-EE71-73777BEDC5FD}"/>
              </a:ext>
            </a:extLst>
          </p:cNvPr>
          <p:cNvSpPr txBox="1"/>
          <p:nvPr/>
        </p:nvSpPr>
        <p:spPr>
          <a:xfrm>
            <a:off x="-13223" y="423853"/>
            <a:ext cx="7746294" cy="9130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fi-FI" sz="3200" b="1" spc="-1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  	</a:t>
            </a:r>
            <a:r>
              <a:rPr lang="fi-FI" sz="3200" spc="-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2023: JOKAINEN PÄIVÄ </a:t>
            </a:r>
            <a:r>
              <a:rPr lang="fi-FI" sz="3200" spc="-50" dirty="0">
                <a:latin typeface="Franklin Gothic Demi Cond" panose="020B0706030402020204" pitchFamily="34" charset="0"/>
              </a:rPr>
              <a:t>1°C </a:t>
            </a:r>
            <a:r>
              <a:rPr lang="fi-FI" sz="3200" spc="-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YLI ESITEOLLISEN	</a:t>
            </a:r>
          </a:p>
          <a:p>
            <a:pPr>
              <a:lnSpc>
                <a:spcPts val="3200"/>
              </a:lnSpc>
            </a:pPr>
            <a:r>
              <a:rPr lang="fi-FI" sz="3200" spc="-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	</a:t>
            </a:r>
            <a:r>
              <a:rPr lang="fi-FI" sz="3200" spc="-1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PUOLET</a:t>
            </a:r>
            <a:r>
              <a:rPr lang="fi-FI" sz="3200" spc="-100" dirty="0">
                <a:latin typeface="Franklin Gothic Demi Cond" panose="020B0706030402020204" pitchFamily="34" charset="0"/>
              </a:rPr>
              <a:t>  YLI </a:t>
            </a:r>
            <a:r>
              <a:rPr lang="fi-FI" sz="3200" spc="-50" dirty="0">
                <a:latin typeface="Franklin Gothic Demi Cond" panose="020B0706030402020204" pitchFamily="34" charset="0"/>
              </a:rPr>
              <a:t>1,5°C</a:t>
            </a:r>
            <a:r>
              <a:rPr lang="fi-FI" sz="3200" spc="-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fi-FI" sz="3200" spc="-1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KAKSI PÄIVÄÄ </a:t>
            </a:r>
            <a:r>
              <a:rPr lang="fi-FI" sz="3200" spc="-100" dirty="0">
                <a:latin typeface="Franklin Gothic Demi Cond" panose="020B0706030402020204" pitchFamily="34" charset="0"/>
              </a:rPr>
              <a:t>YLI </a:t>
            </a:r>
            <a:r>
              <a:rPr lang="fi-FI" sz="3200" spc="-50" dirty="0">
                <a:latin typeface="Franklin Gothic Demi Cond" panose="020B0706030402020204" pitchFamily="34" charset="0"/>
              </a:rPr>
              <a:t>2,0°C </a:t>
            </a:r>
            <a:endParaRPr lang="fi-FI" sz="3200" dirty="0">
              <a:latin typeface="Franklin Gothic Demi Cond" panose="020B07060304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9DE23D-3B56-50CA-BF7B-56084D58B8B2}"/>
              </a:ext>
            </a:extLst>
          </p:cNvPr>
          <p:cNvSpPr txBox="1"/>
          <p:nvPr/>
        </p:nvSpPr>
        <p:spPr>
          <a:xfrm>
            <a:off x="6707080" y="2464123"/>
            <a:ext cx="874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spc="-50" dirty="0">
                <a:latin typeface="Franklin Gothic Demi Cond" panose="020B0706030402020204" pitchFamily="34" charset="0"/>
              </a:rPr>
              <a:t>1,48°C </a:t>
            </a:r>
            <a:endParaRPr lang="fi-F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0DF231-B8AF-13CF-7CED-60F489C7FDF3}"/>
              </a:ext>
            </a:extLst>
          </p:cNvPr>
          <p:cNvSpPr txBox="1"/>
          <p:nvPr/>
        </p:nvSpPr>
        <p:spPr>
          <a:xfrm>
            <a:off x="366126" y="1496741"/>
            <a:ext cx="680710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5513AC-F511-B738-E022-1F69E7B90879}"/>
              </a:ext>
            </a:extLst>
          </p:cNvPr>
          <p:cNvSpPr txBox="1"/>
          <p:nvPr/>
        </p:nvSpPr>
        <p:spPr>
          <a:xfrm>
            <a:off x="374933" y="2025115"/>
            <a:ext cx="680710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sz="1800" spc="-50" dirty="0">
                <a:latin typeface="Franklin Gothic Demi Cond" panose="020B0706030402020204" pitchFamily="34" charset="0"/>
              </a:rPr>
              <a:t>Päivittäinen keskilämpö suhteessa esiteolliseen aikaan 1850-1900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C6E4A-36A2-4ACB-A2CF-BC5F5B1D0104}"/>
              </a:ext>
            </a:extLst>
          </p:cNvPr>
          <p:cNvSpPr txBox="1"/>
          <p:nvPr/>
        </p:nvSpPr>
        <p:spPr>
          <a:xfrm>
            <a:off x="856695" y="4494218"/>
            <a:ext cx="4696286" cy="323165"/>
          </a:xfrm>
          <a:prstGeom prst="rect">
            <a:avLst/>
          </a:prstGeom>
          <a:solidFill>
            <a:schemeClr val="bg1"/>
          </a:solidFill>
        </p:spPr>
        <p:txBody>
          <a:bodyPr wrap="square" tIns="0">
            <a:spAutoFit/>
          </a:bodyPr>
          <a:lstStyle/>
          <a:p>
            <a:r>
              <a:rPr lang="fi-FI" spc="-50" dirty="0">
                <a:latin typeface="Franklin Gothic Demi Cond" panose="020B0706030402020204" pitchFamily="34" charset="0"/>
              </a:rPr>
              <a:t>1</a:t>
            </a:r>
            <a:r>
              <a:rPr lang="fi-FI" sz="1800" spc="-50" dirty="0">
                <a:latin typeface="Franklin Gothic Demi Cond" panose="020B0706030402020204" pitchFamily="34" charset="0"/>
              </a:rPr>
              <a:t>°C esiteollisen ajan perustasoa lämpimämpää </a:t>
            </a:r>
            <a:endParaRPr lang="fi-FI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F1E0AF-ABC9-A1E8-37BF-2375EB72E407}"/>
              </a:ext>
            </a:extLst>
          </p:cNvPr>
          <p:cNvSpPr txBox="1"/>
          <p:nvPr/>
        </p:nvSpPr>
        <p:spPr>
          <a:xfrm>
            <a:off x="856695" y="5722476"/>
            <a:ext cx="3846990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r>
              <a:rPr lang="fi-FI" sz="1800" spc="-50" dirty="0">
                <a:latin typeface="Franklin Gothic Demi Cond" panose="020B0706030402020204" pitchFamily="34" charset="0"/>
              </a:rPr>
              <a:t>Esiteollisen ajan perustaso </a:t>
            </a:r>
            <a:endParaRPr lang="fi-FI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45BCA5-01FE-2E7C-6D22-277E76C8418F}"/>
              </a:ext>
            </a:extLst>
          </p:cNvPr>
          <p:cNvSpPr txBox="1"/>
          <p:nvPr/>
        </p:nvSpPr>
        <p:spPr>
          <a:xfrm>
            <a:off x="456373" y="6358780"/>
            <a:ext cx="6807102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sz="1000" spc="-50" dirty="0">
                <a:latin typeface="Franklin Gothic Demi Cond" panose="020B0706030402020204" pitchFamily="34" charset="0"/>
              </a:rPr>
              <a:t>Lähde: </a:t>
            </a:r>
            <a:r>
              <a:rPr lang="fi-FI" sz="1000" spc="-50" dirty="0" err="1">
                <a:latin typeface="Franklin Gothic Demi Cond" panose="020B0706030402020204" pitchFamily="34" charset="0"/>
              </a:rPr>
              <a:t>The</a:t>
            </a:r>
            <a:r>
              <a:rPr lang="fi-FI" sz="1000" spc="-50" dirty="0">
                <a:latin typeface="Franklin Gothic Demi Cond" panose="020B0706030402020204" pitchFamily="34" charset="0"/>
              </a:rPr>
              <a:t> Guardianin grafiikka. Tiedot: EU, </a:t>
            </a:r>
            <a:r>
              <a:rPr lang="fi-FI" sz="1000" spc="-50" dirty="0" err="1">
                <a:latin typeface="Franklin Gothic Demi Cond" panose="020B0706030402020204" pitchFamily="34" charset="0"/>
              </a:rPr>
              <a:t>Copernicus</a:t>
            </a:r>
            <a:r>
              <a:rPr lang="fi-FI" sz="1000" spc="-50" dirty="0">
                <a:latin typeface="Franklin Gothic Demi Cond" panose="020B0706030402020204" pitchFamily="34" charset="0"/>
              </a:rPr>
              <a:t> Climate </a:t>
            </a:r>
            <a:r>
              <a:rPr lang="fi-FI" sz="1000" spc="-50" dirty="0" err="1">
                <a:latin typeface="Franklin Gothic Demi Cond" panose="020B0706030402020204" pitchFamily="34" charset="0"/>
              </a:rPr>
              <a:t>Change</a:t>
            </a:r>
            <a:r>
              <a:rPr lang="fi-FI" sz="1000" spc="-50" dirty="0">
                <a:latin typeface="Franklin Gothic Demi Cond" panose="020B0706030402020204" pitchFamily="34" charset="0"/>
              </a:rPr>
              <a:t> Service</a:t>
            </a:r>
          </a:p>
        </p:txBody>
      </p:sp>
    </p:spTree>
    <p:extLst>
      <p:ext uri="{BB962C8B-B14F-4D97-AF65-F5344CB8AC3E}">
        <p14:creationId xmlns:p14="http://schemas.microsoft.com/office/powerpoint/2010/main" val="1339134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3C78C11-C44D-E82C-D0E9-DF75F925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19" y="583616"/>
            <a:ext cx="6832107" cy="627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1E9E07-C78E-83F7-AD7A-C3B070BEF00C}"/>
              </a:ext>
            </a:extLst>
          </p:cNvPr>
          <p:cNvSpPr txBox="1"/>
          <p:nvPr/>
        </p:nvSpPr>
        <p:spPr>
          <a:xfrm>
            <a:off x="1168781" y="583616"/>
            <a:ext cx="51077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800" dirty="0">
                <a:latin typeface="Franklin Gothic Demi Cond" panose="020B0706030402020204" pitchFamily="34" charset="0"/>
              </a:rPr>
              <a:t>1940-1960 -luvut	    1970-luku               1980-luku             1990-luku              2000-luku	2010-luku	           2020-luku</a:t>
            </a:r>
            <a:endParaRPr lang="fi-FI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1A883D-0544-BEB8-D7D0-055D8B622EE4}"/>
              </a:ext>
            </a:extLst>
          </p:cNvPr>
          <p:cNvSpPr txBox="1"/>
          <p:nvPr/>
        </p:nvSpPr>
        <p:spPr>
          <a:xfrm>
            <a:off x="7608349" y="972431"/>
            <a:ext cx="1096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latin typeface="Franklin Gothic Demi Cond" panose="020B0706030402020204" pitchFamily="34" charset="0"/>
              </a:rPr>
              <a:t>+1,78</a:t>
            </a:r>
            <a:r>
              <a:rPr lang="en-US" b="0" i="0" dirty="0">
                <a:effectLst/>
                <a:latin typeface="Franklin Gothic Demi Cond" panose="020B0706030402020204" pitchFamily="34" charset="0"/>
              </a:rPr>
              <a:t>°C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D3A43-1247-D3E9-CB0C-67507AA5E979}"/>
              </a:ext>
            </a:extLst>
          </p:cNvPr>
          <p:cNvSpPr txBox="1"/>
          <p:nvPr/>
        </p:nvSpPr>
        <p:spPr>
          <a:xfrm>
            <a:off x="4485072" y="1166842"/>
            <a:ext cx="1302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latin typeface="Franklin Gothic Demi Cond" panose="020B0706030402020204" pitchFamily="34" charset="0"/>
              </a:rPr>
              <a:t>Vuosi 2023</a:t>
            </a:r>
            <a:endParaRPr lang="en-US" b="0" i="0" dirty="0"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42C57-16EC-AAAB-4DB9-7D37DC2B8F27}"/>
              </a:ext>
            </a:extLst>
          </p:cNvPr>
          <p:cNvSpPr txBox="1"/>
          <p:nvPr/>
        </p:nvSpPr>
        <p:spPr>
          <a:xfrm>
            <a:off x="3350580" y="4107855"/>
            <a:ext cx="2442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latin typeface="Franklin Gothic Demi Cond" panose="020B0706030402020204" pitchFamily="34" charset="0"/>
              </a:rPr>
              <a:t>Kaikki muut vuodet</a:t>
            </a:r>
          </a:p>
          <a:p>
            <a:r>
              <a:rPr lang="fi-FI" b="0" i="0" dirty="0">
                <a:effectLst/>
                <a:latin typeface="Franklin Gothic Demi Cond" panose="020B0706030402020204" pitchFamily="34" charset="0"/>
              </a:rPr>
              <a:t>1940-luvusta lähtien</a:t>
            </a:r>
            <a:endParaRPr lang="en-US" b="0" i="0" dirty="0"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1E45C-EAC3-618C-421A-216255198A9D}"/>
              </a:ext>
            </a:extLst>
          </p:cNvPr>
          <p:cNvSpPr txBox="1"/>
          <p:nvPr/>
        </p:nvSpPr>
        <p:spPr>
          <a:xfrm>
            <a:off x="681739" y="1247312"/>
            <a:ext cx="244284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effectLst/>
                <a:latin typeface="Franklin Gothic Demi Cond" panose="020B0706030402020204" pitchFamily="34" charset="0"/>
              </a:rPr>
              <a:t>+1,6°C</a:t>
            </a:r>
          </a:p>
          <a:p>
            <a:pPr fontAlgn="base"/>
            <a:endParaRPr lang="en-US" b="0" i="0" dirty="0">
              <a:effectLst/>
              <a:latin typeface="Franklin Gothic Demi Cond" panose="020B0706030402020204" pitchFamily="34" charset="0"/>
            </a:endParaRPr>
          </a:p>
          <a:p>
            <a:pPr fontAlgn="base"/>
            <a:r>
              <a:rPr lang="en-US" b="0" i="0" dirty="0">
                <a:effectLst/>
                <a:latin typeface="Franklin Gothic Demi Cond" panose="020B0706030402020204" pitchFamily="34" charset="0"/>
              </a:rPr>
              <a:t>+1,4°</a:t>
            </a:r>
          </a:p>
          <a:p>
            <a:pPr fontAlgn="base"/>
            <a:endParaRPr lang="en-US" dirty="0">
              <a:latin typeface="Franklin Gothic Demi Cond" panose="020B0706030402020204" pitchFamily="34" charset="0"/>
            </a:endParaRPr>
          </a:p>
          <a:p>
            <a:pPr fontAlgn="base"/>
            <a:r>
              <a:rPr lang="en-US" dirty="0">
                <a:latin typeface="Franklin Gothic Demi Cond" panose="020B0706030402020204" pitchFamily="34" charset="0"/>
              </a:rPr>
              <a:t>+1</a:t>
            </a:r>
            <a:r>
              <a:rPr lang="en-US" b="0" i="0" dirty="0">
                <a:effectLst/>
                <a:latin typeface="Franklin Gothic Demi Cond" panose="020B0706030402020204" pitchFamily="34" charset="0"/>
              </a:rPr>
              <a:t>.2°</a:t>
            </a:r>
          </a:p>
          <a:p>
            <a:pPr fontAlgn="base"/>
            <a:endParaRPr lang="en-US" b="0" i="0" dirty="0">
              <a:effectLst/>
              <a:latin typeface="Franklin Gothic Demi Cond" panose="020B0706030402020204" pitchFamily="34" charset="0"/>
            </a:endParaRPr>
          </a:p>
          <a:p>
            <a:pPr fontAlgn="base"/>
            <a:r>
              <a:rPr lang="en-US" b="0" i="0" dirty="0">
                <a:effectLst/>
                <a:latin typeface="Franklin Gothic Demi Cond" panose="020B0706030402020204" pitchFamily="34" charset="0"/>
              </a:rPr>
              <a:t>+1,0°</a:t>
            </a:r>
          </a:p>
          <a:p>
            <a:pPr fontAlgn="base"/>
            <a:endParaRPr lang="en-US" b="0" i="0" dirty="0">
              <a:effectLst/>
              <a:latin typeface="Franklin Gothic Demi Cond" panose="020B0706030402020204" pitchFamily="34" charset="0"/>
            </a:endParaRPr>
          </a:p>
          <a:p>
            <a:pPr fontAlgn="base"/>
            <a:r>
              <a:rPr lang="en-US" b="0" i="0" dirty="0">
                <a:effectLst/>
                <a:latin typeface="Franklin Gothic Demi Cond" panose="020B0706030402020204" pitchFamily="34" charset="0"/>
              </a:rPr>
              <a:t>+0,8°</a:t>
            </a:r>
          </a:p>
          <a:p>
            <a:pPr fontAlgn="base"/>
            <a:endParaRPr lang="en-US" b="0" i="0" dirty="0">
              <a:effectLst/>
              <a:latin typeface="Franklin Gothic Demi Cond" panose="020B0706030402020204" pitchFamily="34" charset="0"/>
            </a:endParaRPr>
          </a:p>
          <a:p>
            <a:pPr fontAlgn="base"/>
            <a:r>
              <a:rPr lang="en-US" b="0" i="0" dirty="0">
                <a:effectLst/>
                <a:latin typeface="Franklin Gothic Demi Cond" panose="020B0706030402020204" pitchFamily="34" charset="0"/>
              </a:rPr>
              <a:t>+0,6°</a:t>
            </a:r>
          </a:p>
          <a:p>
            <a:pPr fontAlgn="base"/>
            <a:endParaRPr lang="en-US" b="0" i="0" dirty="0">
              <a:effectLst/>
              <a:latin typeface="Franklin Gothic Demi Cond" panose="020B0706030402020204" pitchFamily="34" charset="0"/>
            </a:endParaRPr>
          </a:p>
          <a:p>
            <a:pPr fontAlgn="base"/>
            <a:r>
              <a:rPr lang="en-US" b="0" i="0" dirty="0">
                <a:effectLst/>
                <a:latin typeface="Franklin Gothic Demi Cond" panose="020B0706030402020204" pitchFamily="34" charset="0"/>
              </a:rPr>
              <a:t>+0,4°</a:t>
            </a:r>
          </a:p>
          <a:p>
            <a:pPr fontAlgn="base"/>
            <a:endParaRPr lang="en-US" dirty="0">
              <a:latin typeface="Franklin Gothic Demi Cond" panose="020B0706030402020204" pitchFamily="34" charset="0"/>
            </a:endParaRPr>
          </a:p>
          <a:p>
            <a:pPr fontAlgn="base"/>
            <a:r>
              <a:rPr lang="en-US" dirty="0">
                <a:latin typeface="Franklin Gothic Demi Cond" panose="020B0706030402020204" pitchFamily="34" charset="0"/>
              </a:rPr>
              <a:t>+</a:t>
            </a:r>
            <a:r>
              <a:rPr lang="en-US" b="0" i="0" dirty="0">
                <a:effectLst/>
                <a:latin typeface="Franklin Gothic Demi Cond" panose="020B0706030402020204" pitchFamily="34" charset="0"/>
              </a:rPr>
              <a:t>0.2°</a:t>
            </a:r>
          </a:p>
          <a:p>
            <a:pPr fontAlgn="base"/>
            <a:endParaRPr lang="en-US" b="0" i="0" dirty="0">
              <a:effectLst/>
              <a:latin typeface="Franklin Gothic Demi Cond" panose="020B0706030402020204" pitchFamily="34" charset="0"/>
            </a:endParaRPr>
          </a:p>
          <a:p>
            <a:pPr fontAlgn="base"/>
            <a:r>
              <a:rPr lang="en-US" b="0" i="0" dirty="0">
                <a:effectLst/>
                <a:latin typeface="Franklin Gothic Demi Cond" panose="020B0706030402020204" pitchFamily="34" charset="0"/>
              </a:rPr>
              <a:t>0</a:t>
            </a:r>
          </a:p>
          <a:p>
            <a:pPr fontAlgn="base"/>
            <a:endParaRPr lang="en-US" b="0" i="0" dirty="0">
              <a:effectLst/>
              <a:latin typeface="Franklin Gothic Demi Cond" panose="020B0706030402020204" pitchFamily="34" charset="0"/>
            </a:endParaRPr>
          </a:p>
          <a:p>
            <a:pPr fontAlgn="base"/>
            <a:r>
              <a:rPr lang="en-US" b="0" i="0" dirty="0">
                <a:effectLst/>
                <a:latin typeface="Franklin Gothic Demi Cond" panose="020B0706030402020204" pitchFamily="34" charset="0"/>
              </a:rPr>
              <a:t>−0.2°</a:t>
            </a:r>
          </a:p>
          <a:p>
            <a:pPr algn="l" fontAlgn="base"/>
            <a:endParaRPr lang="en-US" b="0" i="0" dirty="0">
              <a:effectLst/>
              <a:latin typeface="Franklin Gothic Demi Cond" panose="020B07060304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E59661-1B82-3A29-3795-E698F4D308E0}"/>
              </a:ext>
            </a:extLst>
          </p:cNvPr>
          <p:cNvGrpSpPr/>
          <p:nvPr/>
        </p:nvGrpSpPr>
        <p:grpSpPr>
          <a:xfrm>
            <a:off x="7860586" y="200039"/>
            <a:ext cx="1474900" cy="413448"/>
            <a:chOff x="7367543" y="1154049"/>
            <a:chExt cx="1474900" cy="41344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B4D4F41C-3E7D-3DB9-A187-37776E281FD9}"/>
                </a:ext>
              </a:extLst>
            </p:cNvPr>
            <p:cNvSpPr/>
            <p:nvPr/>
          </p:nvSpPr>
          <p:spPr>
            <a:xfrm>
              <a:off x="7367543" y="1154049"/>
              <a:ext cx="1474900" cy="41344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ranklin Gothic Demi Cond" panose="020B07060304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40ADC3E-B54C-F5B9-747D-9E205618E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55" y="1186706"/>
              <a:ext cx="914161" cy="35554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9507F1-506B-2528-9218-1F3CBC780629}"/>
              </a:ext>
            </a:extLst>
          </p:cNvPr>
          <p:cNvGrpSpPr/>
          <p:nvPr/>
        </p:nvGrpSpPr>
        <p:grpSpPr>
          <a:xfrm>
            <a:off x="2849786" y="6536492"/>
            <a:ext cx="3270571" cy="253916"/>
            <a:chOff x="1807603" y="6498020"/>
            <a:chExt cx="3270571" cy="25391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4C90FF-33D5-F549-6004-A8DBDAEB4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970" y="6524508"/>
              <a:ext cx="1186204" cy="19588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2C6D88-B46C-A832-D5EC-4FA4F15B60A8}"/>
                </a:ext>
              </a:extLst>
            </p:cNvPr>
            <p:cNvSpPr txBox="1"/>
            <p:nvPr/>
          </p:nvSpPr>
          <p:spPr>
            <a:xfrm>
              <a:off x="1807603" y="6498020"/>
              <a:ext cx="256908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1050" b="0" i="0" dirty="0">
                  <a:effectLst/>
                  <a:latin typeface="nyt-franklin"/>
                </a:rPr>
                <a:t>Lähde: </a:t>
              </a:r>
              <a:r>
                <a:rPr lang="fi-FI" sz="1050" b="0" i="0" dirty="0" err="1">
                  <a:effectLst/>
                  <a:latin typeface="nyt-franklin"/>
                </a:rPr>
                <a:t>Copernicus</a:t>
              </a:r>
              <a:r>
                <a:rPr lang="fi-FI" sz="1050" b="0" i="0" dirty="0">
                  <a:effectLst/>
                  <a:latin typeface="nyt-franklin"/>
                </a:rPr>
                <a:t>/ECMWF, grafiikka:</a:t>
              </a:r>
              <a:endParaRPr lang="fi-FI" sz="105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D94520F-D9EB-67D4-1669-DBBCBDA6107F}"/>
              </a:ext>
            </a:extLst>
          </p:cNvPr>
          <p:cNvSpPr txBox="1"/>
          <p:nvPr/>
        </p:nvSpPr>
        <p:spPr>
          <a:xfrm>
            <a:off x="1340891" y="2452682"/>
            <a:ext cx="683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Franklin Gothic Demi Cond" panose="020B0706030402020204" pitchFamily="34" charset="0"/>
              </a:rPr>
              <a:t>tammi</a:t>
            </a:r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0066F-DAC7-7F47-0A9A-5EB1CAE7EBA9}"/>
              </a:ext>
            </a:extLst>
          </p:cNvPr>
          <p:cNvSpPr txBox="1"/>
          <p:nvPr/>
        </p:nvSpPr>
        <p:spPr>
          <a:xfrm>
            <a:off x="1576152" y="2071493"/>
            <a:ext cx="683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Franklin Gothic Demi Cond" panose="020B0706030402020204" pitchFamily="34" charset="0"/>
              </a:rPr>
              <a:t>helmi</a:t>
            </a:r>
            <a:endParaRPr lang="fi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33F162-758B-394C-CEE4-8226B1D5A441}"/>
              </a:ext>
            </a:extLst>
          </p:cNvPr>
          <p:cNvSpPr txBox="1"/>
          <p:nvPr/>
        </p:nvSpPr>
        <p:spPr>
          <a:xfrm>
            <a:off x="2246057" y="1502600"/>
            <a:ext cx="683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 err="1">
                <a:latin typeface="Franklin Gothic Demi Cond" panose="020B0706030402020204" pitchFamily="34" charset="0"/>
              </a:rPr>
              <a:t>maalis</a:t>
            </a:r>
            <a:endParaRPr lang="fi-F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49F620-B87B-7446-B4EA-939D344B70F5}"/>
              </a:ext>
            </a:extLst>
          </p:cNvPr>
          <p:cNvSpPr txBox="1"/>
          <p:nvPr/>
        </p:nvSpPr>
        <p:spPr>
          <a:xfrm>
            <a:off x="2865460" y="2488914"/>
            <a:ext cx="683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 err="1">
                <a:latin typeface="Franklin Gothic Demi Cond" panose="020B0706030402020204" pitchFamily="34" charset="0"/>
              </a:rPr>
              <a:t>huhti</a:t>
            </a:r>
            <a:endParaRPr lang="fi-FI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AE2E16-4C64-2BD8-38AA-EABD4A50D90A}"/>
              </a:ext>
            </a:extLst>
          </p:cNvPr>
          <p:cNvSpPr txBox="1"/>
          <p:nvPr/>
        </p:nvSpPr>
        <p:spPr>
          <a:xfrm>
            <a:off x="3381038" y="1989348"/>
            <a:ext cx="683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Franklin Gothic Demi Cond" panose="020B0706030402020204" pitchFamily="34" charset="0"/>
              </a:rPr>
              <a:t>touko</a:t>
            </a:r>
            <a:endParaRPr lang="fi-FI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1E3F09-EF8C-6D26-25B8-32466DE02DCE}"/>
              </a:ext>
            </a:extLst>
          </p:cNvPr>
          <p:cNvSpPr txBox="1"/>
          <p:nvPr/>
        </p:nvSpPr>
        <p:spPr>
          <a:xfrm>
            <a:off x="4250935" y="2017772"/>
            <a:ext cx="683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Franklin Gothic Demi Cond" panose="020B0706030402020204" pitchFamily="34" charset="0"/>
              </a:rPr>
              <a:t>kesä</a:t>
            </a:r>
            <a:endParaRPr lang="fi-FI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0E6319-8CBF-06F4-9F7F-0FCB107F72AF}"/>
              </a:ext>
            </a:extLst>
          </p:cNvPr>
          <p:cNvSpPr txBox="1"/>
          <p:nvPr/>
        </p:nvSpPr>
        <p:spPr>
          <a:xfrm>
            <a:off x="4271097" y="1455576"/>
            <a:ext cx="683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Franklin Gothic Demi Cond" panose="020B0706030402020204" pitchFamily="34" charset="0"/>
              </a:rPr>
              <a:t>heinä</a:t>
            </a:r>
            <a:endParaRPr lang="fi-FI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0A1F9B-119A-F7BF-58BB-B4848D3BBECB}"/>
              </a:ext>
            </a:extLst>
          </p:cNvPr>
          <p:cNvSpPr txBox="1"/>
          <p:nvPr/>
        </p:nvSpPr>
        <p:spPr>
          <a:xfrm>
            <a:off x="5257825" y="1681571"/>
            <a:ext cx="683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Franklin Gothic Demi Cond" panose="020B0706030402020204" pitchFamily="34" charset="0"/>
              </a:rPr>
              <a:t>elo</a:t>
            </a:r>
            <a:endParaRPr lang="fi-FI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172747-ACAA-5F5D-9F85-42868353B1B3}"/>
              </a:ext>
            </a:extLst>
          </p:cNvPr>
          <p:cNvSpPr txBox="1"/>
          <p:nvPr/>
        </p:nvSpPr>
        <p:spPr>
          <a:xfrm>
            <a:off x="5534297" y="876767"/>
            <a:ext cx="683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Franklin Gothic Demi Cond" panose="020B0706030402020204" pitchFamily="34" charset="0"/>
              </a:rPr>
              <a:t>syys</a:t>
            </a:r>
            <a:endParaRPr lang="fi-FI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F1A4BC-25F5-1E2C-356A-F90930EF86B8}"/>
              </a:ext>
            </a:extLst>
          </p:cNvPr>
          <p:cNvSpPr txBox="1"/>
          <p:nvPr/>
        </p:nvSpPr>
        <p:spPr>
          <a:xfrm>
            <a:off x="6411614" y="1154967"/>
            <a:ext cx="683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Franklin Gothic Demi Cond" panose="020B0706030402020204" pitchFamily="34" charset="0"/>
              </a:rPr>
              <a:t>loka</a:t>
            </a:r>
            <a:endParaRPr lang="fi-FI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741433-29EE-37FA-C9C0-FE69E7A305C7}"/>
              </a:ext>
            </a:extLst>
          </p:cNvPr>
          <p:cNvSpPr txBox="1"/>
          <p:nvPr/>
        </p:nvSpPr>
        <p:spPr>
          <a:xfrm>
            <a:off x="6925131" y="735348"/>
            <a:ext cx="683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Franklin Gothic Demi Cond" panose="020B0706030402020204" pitchFamily="34" charset="0"/>
              </a:rPr>
              <a:t>marras</a:t>
            </a:r>
            <a:endParaRPr lang="fi-FI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51DC78-057B-5F59-C570-6D0B877FDEA4}"/>
              </a:ext>
            </a:extLst>
          </p:cNvPr>
          <p:cNvSpPr txBox="1"/>
          <p:nvPr/>
        </p:nvSpPr>
        <p:spPr>
          <a:xfrm>
            <a:off x="7791254" y="799060"/>
            <a:ext cx="683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Franklin Gothic Demi Cond" panose="020B0706030402020204" pitchFamily="34" charset="0"/>
              </a:rPr>
              <a:t>joulu</a:t>
            </a:r>
            <a:endParaRPr lang="fi-F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5335C9-4807-A7F0-E5D5-D42E123B3ABD}"/>
              </a:ext>
            </a:extLst>
          </p:cNvPr>
          <p:cNvSpPr/>
          <p:nvPr/>
        </p:nvSpPr>
        <p:spPr>
          <a:xfrm>
            <a:off x="4270166" y="5306538"/>
            <a:ext cx="4873834" cy="11150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4DA529-166A-0E58-9556-8A355518DFA3}"/>
              </a:ext>
            </a:extLst>
          </p:cNvPr>
          <p:cNvSpPr txBox="1"/>
          <p:nvPr/>
        </p:nvSpPr>
        <p:spPr>
          <a:xfrm>
            <a:off x="4048218" y="5638217"/>
            <a:ext cx="5070723" cy="5027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fi-FI" sz="3200" b="1" spc="-1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  	</a:t>
            </a:r>
            <a:r>
              <a:rPr lang="fi-FI" sz="3200" spc="-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VUOSI 2023 </a:t>
            </a:r>
            <a:r>
              <a:rPr lang="fi-FI" sz="3200" spc="-50" dirty="0">
                <a:latin typeface="Franklin Gothic Demi Cond" panose="020B0706030402020204" pitchFamily="34" charset="0"/>
              </a:rPr>
              <a:t>KUUKAUSITTAIN</a:t>
            </a:r>
            <a:endParaRPr lang="fi-FI" sz="32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3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AC0D4F7-917C-4008-8787-DE3D4E70A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972"/>
            <a:ext cx="9144000" cy="5215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C492BF-8D71-478D-8697-D8FAB5C251E2}"/>
              </a:ext>
            </a:extLst>
          </p:cNvPr>
          <p:cNvSpPr txBox="1"/>
          <p:nvPr/>
        </p:nvSpPr>
        <p:spPr>
          <a:xfrm>
            <a:off x="1" y="6642595"/>
            <a:ext cx="9143999" cy="234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fi-FI" sz="800" dirty="0">
                <a:latin typeface="Franklin Gothic Demi Cond" panose="020B0706030402020204" pitchFamily="34" charset="0"/>
              </a:rPr>
              <a:t>      Lähde: </a:t>
            </a:r>
            <a:r>
              <a:rPr lang="fi-FI" sz="800" dirty="0" err="1">
                <a:latin typeface="Franklin Gothic Demi Cond" panose="020B0706030402020204" pitchFamily="34" charset="0"/>
              </a:rPr>
              <a:t>Living</a:t>
            </a:r>
            <a:r>
              <a:rPr lang="fi-FI" sz="800" dirty="0">
                <a:latin typeface="Franklin Gothic Demi Cond" panose="020B0706030402020204" pitchFamily="34" charset="0"/>
              </a:rPr>
              <a:t> Planet Report 2022, Building a </a:t>
            </a:r>
            <a:r>
              <a:rPr lang="fi-FI" sz="800" dirty="0" err="1">
                <a:latin typeface="Franklin Gothic Demi Cond" panose="020B0706030402020204" pitchFamily="34" charset="0"/>
              </a:rPr>
              <a:t>Nature-Positive</a:t>
            </a:r>
            <a:r>
              <a:rPr lang="fi-FI" sz="800" dirty="0">
                <a:latin typeface="Franklin Gothic Demi Cond" panose="020B0706030402020204" pitchFamily="34" charset="0"/>
              </a:rPr>
              <a:t> </a:t>
            </a:r>
            <a:r>
              <a:rPr lang="fi-FI" sz="800" dirty="0" err="1">
                <a:latin typeface="Franklin Gothic Demi Cond" panose="020B0706030402020204" pitchFamily="34" charset="0"/>
              </a:rPr>
              <a:t>Society</a:t>
            </a:r>
            <a:r>
              <a:rPr lang="fi-FI" sz="800" dirty="0">
                <a:latin typeface="Franklin Gothic Demi Cond" panose="020B0706030402020204" pitchFamily="34" charset="0"/>
              </a:rPr>
              <a:t>. WWF October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6B1C1-43C9-4F9C-9077-51351B018EE7}"/>
              </a:ext>
            </a:extLst>
          </p:cNvPr>
          <p:cNvSpPr txBox="1"/>
          <p:nvPr/>
        </p:nvSpPr>
        <p:spPr>
          <a:xfrm>
            <a:off x="453091" y="989237"/>
            <a:ext cx="8081187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fi-FI" sz="1400" dirty="0">
                <a:latin typeface="Franklin Gothic Demi Cond" panose="020B0706030402020204" pitchFamily="34" charset="0"/>
              </a:rPr>
              <a:t>Jotta eläisimme planeettamme voimavarojen puitteissa ihmiskunnan ekologisen jalanjäljen tulisi olla maapallon </a:t>
            </a:r>
          </a:p>
          <a:p>
            <a:pPr>
              <a:lnSpc>
                <a:spcPts val="1300"/>
              </a:lnSpc>
            </a:pPr>
            <a:r>
              <a:rPr lang="fi-FI" sz="1400" dirty="0">
                <a:latin typeface="Franklin Gothic Demi Cond" panose="020B0706030402020204" pitchFamily="34" charset="0"/>
              </a:rPr>
              <a:t>biokapasiteettia pienempi. Nykyisellään tämä taso on 1,6 globaalia hehtaaria (</a:t>
            </a:r>
            <a:r>
              <a:rPr lang="fi-FI" sz="1400" dirty="0" err="1">
                <a:latin typeface="Franklin Gothic Demi Cond" panose="020B0706030402020204" pitchFamily="34" charset="0"/>
              </a:rPr>
              <a:t>gha</a:t>
            </a:r>
            <a:r>
              <a:rPr lang="fi-FI" sz="1400" dirty="0">
                <a:latin typeface="Franklin Gothic Demi Cond" panose="020B0706030402020204" pitchFamily="34" charset="0"/>
              </a:rPr>
              <a:t>) per henkilö. Mikäli jonkin maan </a:t>
            </a:r>
          </a:p>
          <a:p>
            <a:pPr>
              <a:lnSpc>
                <a:spcPts val="1300"/>
              </a:lnSpc>
            </a:pPr>
            <a:r>
              <a:rPr lang="fi-FI" sz="1400" dirty="0">
                <a:latin typeface="Franklin Gothic Demi Cond" panose="020B0706030402020204" pitchFamily="34" charset="0"/>
              </a:rPr>
              <a:t>ekologinen jalanjälki on esimerkiksi 6,4gha, sen asukkaat ylihyödyntävät maapalloa nelinkertaisesti.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9B1C40-6D7D-4291-A85C-05F8CC0B2F1D}"/>
              </a:ext>
            </a:extLst>
          </p:cNvPr>
          <p:cNvSpPr txBox="1"/>
          <p:nvPr/>
        </p:nvSpPr>
        <p:spPr>
          <a:xfrm>
            <a:off x="886945" y="4523179"/>
            <a:ext cx="2555016" cy="1841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fi-FI" sz="1200" dirty="0">
                <a:solidFill>
                  <a:schemeClr val="bg2">
                    <a:lumMod val="50000"/>
                  </a:schemeClr>
                </a:solidFill>
                <a:latin typeface="Franklin Gothic Demi Cond" panose="020B0706030402020204" pitchFamily="34" charset="0"/>
                <a:cs typeface="Calibri" panose="020F0502020204030204" pitchFamily="34" charset="0"/>
              </a:rPr>
              <a:t>&lt;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  <a:latin typeface="Franklin Gothic Demi Cond" panose="020B0706030402020204" pitchFamily="34" charset="0"/>
              </a:rPr>
              <a:t>1,7gha per hlö</a:t>
            </a:r>
          </a:p>
          <a:p>
            <a:pPr>
              <a:lnSpc>
                <a:spcPts val="2300"/>
              </a:lnSpc>
            </a:pPr>
            <a:r>
              <a:rPr lang="fi-FI" sz="1200" dirty="0">
                <a:solidFill>
                  <a:schemeClr val="bg2">
                    <a:lumMod val="50000"/>
                  </a:schemeClr>
                </a:solidFill>
                <a:latin typeface="Franklin Gothic Demi Cond" panose="020B0706030402020204" pitchFamily="34" charset="0"/>
              </a:rPr>
              <a:t>1,7-3,4gha per hlö</a:t>
            </a:r>
          </a:p>
          <a:p>
            <a:pPr>
              <a:lnSpc>
                <a:spcPts val="2300"/>
              </a:lnSpc>
            </a:pPr>
            <a:r>
              <a:rPr lang="fi-FI" sz="1200" dirty="0">
                <a:solidFill>
                  <a:schemeClr val="bg2">
                    <a:lumMod val="50000"/>
                  </a:schemeClr>
                </a:solidFill>
                <a:latin typeface="Franklin Gothic Demi Cond" panose="020B0706030402020204" pitchFamily="34" charset="0"/>
              </a:rPr>
              <a:t>3,4-5,1gha per hlö</a:t>
            </a:r>
          </a:p>
          <a:p>
            <a:pPr>
              <a:lnSpc>
                <a:spcPts val="2300"/>
              </a:lnSpc>
            </a:pPr>
            <a:r>
              <a:rPr lang="fi-FI" sz="1200" dirty="0">
                <a:solidFill>
                  <a:schemeClr val="bg2">
                    <a:lumMod val="50000"/>
                  </a:schemeClr>
                </a:solidFill>
                <a:latin typeface="Franklin Gothic Demi Cond" panose="020B0706030402020204" pitchFamily="34" charset="0"/>
                <a:cs typeface="Calibri" panose="020F0502020204030204" pitchFamily="34" charset="0"/>
              </a:rPr>
              <a:t>5,1-6,7gha per hlö</a:t>
            </a:r>
          </a:p>
          <a:p>
            <a:pPr>
              <a:lnSpc>
                <a:spcPts val="2300"/>
              </a:lnSpc>
            </a:pPr>
            <a:r>
              <a:rPr lang="fi-FI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fi-FI" sz="1200" dirty="0">
                <a:solidFill>
                  <a:schemeClr val="bg2">
                    <a:lumMod val="50000"/>
                  </a:schemeClr>
                </a:solidFill>
                <a:latin typeface="Franklin Gothic Demi Cond" panose="020B0706030402020204" pitchFamily="34" charset="0"/>
                <a:cs typeface="Calibri" panose="020F0502020204030204" pitchFamily="34" charset="0"/>
              </a:rPr>
              <a:t>6,7gha per hlö</a:t>
            </a:r>
          </a:p>
          <a:p>
            <a:pPr>
              <a:lnSpc>
                <a:spcPts val="2300"/>
              </a:lnSpc>
            </a:pPr>
            <a:r>
              <a:rPr lang="fi-FI" sz="1200" dirty="0">
                <a:solidFill>
                  <a:schemeClr val="bg2">
                    <a:lumMod val="50000"/>
                  </a:schemeClr>
                </a:solidFill>
                <a:latin typeface="Franklin Gothic Demi Cond" panose="020B0706030402020204" pitchFamily="34" charset="0"/>
                <a:cs typeface="Calibri" panose="020F0502020204030204" pitchFamily="34" charset="0"/>
              </a:rPr>
              <a:t>Riittämättömät tiedot</a:t>
            </a:r>
            <a:endParaRPr lang="fi-FI" sz="1200" dirty="0">
              <a:solidFill>
                <a:schemeClr val="bg2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10DB8D-96F0-4025-9677-94F317FC0437}"/>
              </a:ext>
            </a:extLst>
          </p:cNvPr>
          <p:cNvSpPr/>
          <p:nvPr/>
        </p:nvSpPr>
        <p:spPr>
          <a:xfrm>
            <a:off x="-26963" y="4488690"/>
            <a:ext cx="266248" cy="1239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E022D9-BCA5-4416-A064-334C7305B0B5}"/>
              </a:ext>
            </a:extLst>
          </p:cNvPr>
          <p:cNvSpPr/>
          <p:nvPr/>
        </p:nvSpPr>
        <p:spPr>
          <a:xfrm>
            <a:off x="3204" y="3284738"/>
            <a:ext cx="266248" cy="667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2020A3-8627-4A23-9445-C9079B608664}"/>
              </a:ext>
            </a:extLst>
          </p:cNvPr>
          <p:cNvGrpSpPr/>
          <p:nvPr/>
        </p:nvGrpSpPr>
        <p:grpSpPr>
          <a:xfrm>
            <a:off x="478571" y="4609474"/>
            <a:ext cx="408376" cy="1674560"/>
            <a:chOff x="478571" y="4609474"/>
            <a:chExt cx="408376" cy="1674560"/>
          </a:xfrm>
          <a:solidFill>
            <a:srgbClr val="E6E6E6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03B11F-C559-4A2F-AF59-D7A04F0B31E4}"/>
                </a:ext>
              </a:extLst>
            </p:cNvPr>
            <p:cNvSpPr/>
            <p:nvPr/>
          </p:nvSpPr>
          <p:spPr>
            <a:xfrm>
              <a:off x="478574" y="4609474"/>
              <a:ext cx="408373" cy="204187"/>
            </a:xfrm>
            <a:prstGeom prst="rect">
              <a:avLst/>
            </a:prstGeom>
            <a:solidFill>
              <a:srgbClr val="F9B5B1"/>
            </a:solidFill>
            <a:ln>
              <a:noFill/>
            </a:ln>
            <a:effectLst>
              <a:outerShdw blurRad="63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9F72E0-EADD-4F45-84CA-7ED66E27660D}"/>
                </a:ext>
              </a:extLst>
            </p:cNvPr>
            <p:cNvSpPr/>
            <p:nvPr/>
          </p:nvSpPr>
          <p:spPr>
            <a:xfrm>
              <a:off x="478574" y="4904171"/>
              <a:ext cx="408373" cy="204187"/>
            </a:xfrm>
            <a:prstGeom prst="rect">
              <a:avLst/>
            </a:prstGeom>
            <a:solidFill>
              <a:srgbClr val="F48FA5"/>
            </a:solidFill>
            <a:ln>
              <a:noFill/>
            </a:ln>
            <a:effectLst>
              <a:outerShdw blurRad="63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Demi Cond" panose="020B07060304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53EEFC-B1F2-4F41-BB8D-C2E7F01637BB}"/>
                </a:ext>
              </a:extLst>
            </p:cNvPr>
            <p:cNvSpPr/>
            <p:nvPr/>
          </p:nvSpPr>
          <p:spPr>
            <a:xfrm>
              <a:off x="478573" y="5198868"/>
              <a:ext cx="408373" cy="204187"/>
            </a:xfrm>
            <a:prstGeom prst="rect">
              <a:avLst/>
            </a:prstGeom>
            <a:solidFill>
              <a:srgbClr val="E45487"/>
            </a:solidFill>
            <a:ln>
              <a:noFill/>
            </a:ln>
            <a:effectLst>
              <a:outerShdw blurRad="63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990723-0F96-4EFD-BDE7-5A20A10D2C6A}"/>
                </a:ext>
              </a:extLst>
            </p:cNvPr>
            <p:cNvSpPr/>
            <p:nvPr/>
          </p:nvSpPr>
          <p:spPr>
            <a:xfrm>
              <a:off x="478572" y="5496677"/>
              <a:ext cx="408373" cy="204187"/>
            </a:xfrm>
            <a:prstGeom prst="rect">
              <a:avLst/>
            </a:prstGeom>
            <a:solidFill>
              <a:srgbClr val="D91C52"/>
            </a:solidFill>
            <a:ln>
              <a:noFill/>
            </a:ln>
            <a:effectLst>
              <a:outerShdw blurRad="63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Demi Cond" panose="020B07060304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88EB35-A57C-4982-99C7-3CD60035633E}"/>
                </a:ext>
              </a:extLst>
            </p:cNvPr>
            <p:cNvSpPr/>
            <p:nvPr/>
          </p:nvSpPr>
          <p:spPr>
            <a:xfrm>
              <a:off x="478571" y="5788262"/>
              <a:ext cx="408373" cy="204187"/>
            </a:xfrm>
            <a:prstGeom prst="rect">
              <a:avLst/>
            </a:prstGeom>
            <a:solidFill>
              <a:srgbClr val="990163"/>
            </a:solidFill>
            <a:ln>
              <a:noFill/>
            </a:ln>
            <a:effectLst>
              <a:outerShdw blurRad="63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14D873-5CE2-409E-B8EB-AB3DB0880432}"/>
                </a:ext>
              </a:extLst>
            </p:cNvPr>
            <p:cNvSpPr/>
            <p:nvPr/>
          </p:nvSpPr>
          <p:spPr>
            <a:xfrm>
              <a:off x="478571" y="6079847"/>
              <a:ext cx="408373" cy="204187"/>
            </a:xfrm>
            <a:prstGeom prst="rect">
              <a:avLst/>
            </a:prstGeom>
            <a:solidFill>
              <a:srgbClr val="BBB7B7"/>
            </a:solidFill>
            <a:ln>
              <a:noFill/>
            </a:ln>
            <a:effectLst>
              <a:outerShdw blurRad="63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Franklin Gothic Demi Cond" panose="020B07060304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17AF017-5F7C-4DD2-BB46-E5229944D46C}"/>
              </a:ext>
            </a:extLst>
          </p:cNvPr>
          <p:cNvSpPr txBox="1"/>
          <p:nvPr/>
        </p:nvSpPr>
        <p:spPr>
          <a:xfrm>
            <a:off x="6625358" y="1495582"/>
            <a:ext cx="2040070" cy="234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fi-FI" sz="900" dirty="0">
                <a:latin typeface="Franklin Gothic Demi Cond" panose="020B0706030402020204" pitchFamily="34" charset="0"/>
              </a:rPr>
              <a:t>Lisätietoa: data.footprintnetwork.org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01C2CC-317D-484C-8F1F-B4CFCB4E6D5A}"/>
              </a:ext>
            </a:extLst>
          </p:cNvPr>
          <p:cNvSpPr txBox="1"/>
          <p:nvPr/>
        </p:nvSpPr>
        <p:spPr>
          <a:xfrm>
            <a:off x="4648474" y="2895248"/>
            <a:ext cx="2318326" cy="561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fi-FI" sz="12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SUOMI     </a:t>
            </a:r>
            <a:r>
              <a:rPr lang="fi-FI" sz="11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6,4 </a:t>
            </a:r>
            <a:r>
              <a:rPr lang="fi-FI" sz="1100" dirty="0" err="1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gha</a:t>
            </a:r>
            <a:r>
              <a:rPr lang="fi-FI" sz="11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 (2018)</a:t>
            </a:r>
          </a:p>
          <a:p>
            <a:pPr>
              <a:lnSpc>
                <a:spcPts val="900"/>
              </a:lnSpc>
            </a:pPr>
            <a:r>
              <a:rPr lang="fi-FI" sz="11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	    henkilöä kohti</a:t>
            </a:r>
          </a:p>
          <a:p>
            <a:pPr>
              <a:lnSpc>
                <a:spcPts val="900"/>
              </a:lnSpc>
            </a:pPr>
            <a:r>
              <a:rPr lang="fi-FI" sz="11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                      siis nelinkertainen 		    ylikulutus</a:t>
            </a:r>
            <a:endParaRPr lang="fi-FI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F8D9D3A-CFAC-4B5E-871A-4903DB50BE8B}"/>
              </a:ext>
            </a:extLst>
          </p:cNvPr>
          <p:cNvGrpSpPr/>
          <p:nvPr/>
        </p:nvGrpSpPr>
        <p:grpSpPr>
          <a:xfrm>
            <a:off x="7860586" y="200039"/>
            <a:ext cx="1474900" cy="413448"/>
            <a:chOff x="7367543" y="1154049"/>
            <a:chExt cx="1474900" cy="413448"/>
          </a:xfrm>
        </p:grpSpPr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533E2C5D-EDF2-4788-9C88-0F0BE3DF35F6}"/>
                </a:ext>
              </a:extLst>
            </p:cNvPr>
            <p:cNvSpPr/>
            <p:nvPr/>
          </p:nvSpPr>
          <p:spPr>
            <a:xfrm>
              <a:off x="7367543" y="1154049"/>
              <a:ext cx="1474900" cy="41344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ranklin Gothic Demi Cond" panose="020B070603040202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BB44364-2F18-4FBD-A43F-230BC61E2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55" y="1186706"/>
              <a:ext cx="914161" cy="355541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AB2E942-B638-7A2D-783A-7EC6D97D94C0}"/>
              </a:ext>
            </a:extLst>
          </p:cNvPr>
          <p:cNvSpPr/>
          <p:nvPr/>
        </p:nvSpPr>
        <p:spPr>
          <a:xfrm>
            <a:off x="3350825" y="2129815"/>
            <a:ext cx="4509761" cy="6731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</a:pPr>
            <a:r>
              <a:rPr lang="fi-FI" sz="6000" spc="-400" dirty="0">
                <a:latin typeface="Franklin Gothic Demi Cond" panose="020B0706030402020204" pitchFamily="34" charset="0"/>
              </a:rPr>
              <a:t>Suomi 31.3.2023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4754EF-EC9F-BEA3-AC41-4A88D9DF3441}"/>
              </a:ext>
            </a:extLst>
          </p:cNvPr>
          <p:cNvSpPr/>
          <p:nvPr/>
        </p:nvSpPr>
        <p:spPr>
          <a:xfrm>
            <a:off x="0" y="-11289"/>
            <a:ext cx="7178527" cy="9501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4A5A1-B37E-AFDB-12DF-FCB4AD8EFC53}"/>
              </a:ext>
            </a:extLst>
          </p:cNvPr>
          <p:cNvSpPr txBox="1"/>
          <p:nvPr/>
        </p:nvSpPr>
        <p:spPr>
          <a:xfrm>
            <a:off x="-1" y="6174"/>
            <a:ext cx="6915705" cy="894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US" sz="3200" cap="all" spc="-1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	</a:t>
            </a:r>
            <a:r>
              <a:rPr lang="en-US" sz="3200" cap="all" spc="-1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yksilön</a:t>
            </a:r>
            <a:r>
              <a:rPr lang="en-US" sz="3200" cap="all" spc="-1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  <a:r>
              <a:rPr lang="en-US" sz="3200" cap="all" spc="-1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ekologinen</a:t>
            </a:r>
            <a:r>
              <a:rPr lang="en-US" sz="3200" cap="all" spc="-1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  <a:r>
              <a:rPr lang="en-US" sz="3200" cap="all" spc="-200" dirty="0" err="1">
                <a:latin typeface="Franklin Gothic Demi Cond" panose="020B0706030402020204" pitchFamily="34" charset="0"/>
                <a:ea typeface="+mj-ea"/>
                <a:cs typeface="+mj-cs"/>
              </a:rPr>
              <a:t>jalanjälki</a:t>
            </a:r>
            <a:r>
              <a:rPr lang="en-US" sz="3200" cap="all" spc="-200" dirty="0">
                <a:latin typeface="Franklin Gothic Demi Cond" panose="020B0706030402020204" pitchFamily="34" charset="0"/>
                <a:ea typeface="+mj-ea"/>
                <a:cs typeface="+mj-cs"/>
              </a:rPr>
              <a:t> =</a:t>
            </a:r>
          </a:p>
          <a:p>
            <a:pPr>
              <a:lnSpc>
                <a:spcPts val="2000"/>
              </a:lnSpc>
            </a:pPr>
            <a:r>
              <a:rPr lang="en-US" sz="2400" cap="all" spc="-200" dirty="0">
                <a:latin typeface="Franklin Gothic Demi Cond" panose="020B0706030402020204" pitchFamily="34" charset="0"/>
                <a:ea typeface="+mj-ea"/>
                <a:cs typeface="+mj-cs"/>
              </a:rPr>
              <a:t>	</a:t>
            </a:r>
            <a:r>
              <a:rPr lang="en-US" sz="2400" cap="all" spc="-1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Valtion</a:t>
            </a:r>
            <a:r>
              <a:rPr lang="en-US" sz="2400" cap="all" spc="-100" dirty="0"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  <a:r>
              <a:rPr lang="en-US" sz="2400" cap="all" spc="-100" dirty="0" err="1">
                <a:latin typeface="Franklin Gothic Demi Cond" panose="020B0706030402020204" pitchFamily="34" charset="0"/>
                <a:ea typeface="+mj-ea"/>
                <a:cs typeface="+mj-cs"/>
              </a:rPr>
              <a:t>ekologinen</a:t>
            </a:r>
            <a:r>
              <a:rPr lang="en-US" sz="2400" cap="all" spc="-100" dirty="0"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  <a:r>
              <a:rPr lang="en-US" sz="2400" cap="all" spc="-100" dirty="0" err="1">
                <a:latin typeface="Franklin Gothic Demi Cond" panose="020B0706030402020204" pitchFamily="34" charset="0"/>
                <a:ea typeface="+mj-ea"/>
                <a:cs typeface="+mj-cs"/>
              </a:rPr>
              <a:t>jalanjälki</a:t>
            </a:r>
            <a:r>
              <a:rPr lang="en-US" sz="2400" cap="all" spc="-100" dirty="0"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  <a:r>
              <a:rPr lang="en-US" sz="2400" cap="all" spc="-1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jaettuna</a:t>
            </a:r>
            <a:r>
              <a:rPr lang="en-US" sz="2400" cap="all" spc="-100" dirty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  <a:r>
              <a:rPr lang="en-US" sz="2400" cap="all" spc="-100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väkiluvulla</a:t>
            </a:r>
            <a:endParaRPr lang="fi-FI" sz="2400" cap="all" spc="-1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8F9212-7DCC-6A7A-AA55-30AD4E35A64C}"/>
              </a:ext>
            </a:extLst>
          </p:cNvPr>
          <p:cNvSpPr/>
          <p:nvPr/>
        </p:nvSpPr>
        <p:spPr>
          <a:xfrm>
            <a:off x="1571468" y="3695824"/>
            <a:ext cx="4839786" cy="6731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>
              <a:lnSpc>
                <a:spcPts val="4200"/>
              </a:lnSpc>
            </a:pPr>
            <a:r>
              <a:rPr lang="fi-FI" sz="6000" spc="-400" dirty="0">
                <a:latin typeface="Franklin Gothic Demi Cond" panose="020B0706030402020204" pitchFamily="34" charset="0"/>
              </a:rPr>
              <a:t>Maailma 2.8.2023</a:t>
            </a:r>
          </a:p>
        </p:txBody>
      </p:sp>
    </p:spTree>
    <p:extLst>
      <p:ext uri="{BB962C8B-B14F-4D97-AF65-F5344CB8AC3E}">
        <p14:creationId xmlns:p14="http://schemas.microsoft.com/office/powerpoint/2010/main" val="3594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94857</TotalTime>
  <Words>1014</Words>
  <Application>Microsoft Office PowerPoint</Application>
  <PresentationFormat>On-screen Show (4:3)</PresentationFormat>
  <Paragraphs>276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Franklin Gothic Demi Cond</vt:lpstr>
      <vt:lpstr>Gill Sans Nova Cond</vt:lpstr>
      <vt:lpstr>nyt-franklin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Suomen Punainen Risti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Reinikainen Pekka</dc:creator>
  <cp:lastModifiedBy>Reinikainen Pekka</cp:lastModifiedBy>
  <cp:revision>80</cp:revision>
  <cp:lastPrinted>2023-11-24T15:33:33Z</cp:lastPrinted>
  <dcterms:created xsi:type="dcterms:W3CDTF">2023-09-08T11:46:52Z</dcterms:created>
  <dcterms:modified xsi:type="dcterms:W3CDTF">2024-03-11T14:16:06Z</dcterms:modified>
</cp:coreProperties>
</file>